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321" r:id="rId3"/>
    <p:sldId id="327" r:id="rId4"/>
    <p:sldId id="258" r:id="rId5"/>
    <p:sldId id="304" r:id="rId6"/>
    <p:sldId id="305" r:id="rId7"/>
    <p:sldId id="306" r:id="rId8"/>
    <p:sldId id="320" r:id="rId9"/>
    <p:sldId id="307" r:id="rId10"/>
    <p:sldId id="308" r:id="rId11"/>
    <p:sldId id="322" r:id="rId12"/>
    <p:sldId id="282" r:id="rId13"/>
    <p:sldId id="324" r:id="rId14"/>
    <p:sldId id="283" r:id="rId15"/>
    <p:sldId id="284" r:id="rId16"/>
    <p:sldId id="285" r:id="rId17"/>
    <p:sldId id="286" r:id="rId18"/>
    <p:sldId id="287" r:id="rId19"/>
    <p:sldId id="288" r:id="rId20"/>
    <p:sldId id="290" r:id="rId21"/>
    <p:sldId id="291" r:id="rId22"/>
    <p:sldId id="292" r:id="rId23"/>
    <p:sldId id="293" r:id="rId24"/>
    <p:sldId id="323" r:id="rId25"/>
    <p:sldId id="295" r:id="rId26"/>
    <p:sldId id="296" r:id="rId27"/>
    <p:sldId id="297" r:id="rId28"/>
    <p:sldId id="298" r:id="rId29"/>
    <p:sldId id="299" r:id="rId30"/>
    <p:sldId id="325" r:id="rId31"/>
    <p:sldId id="326" r:id="rId3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518F2-0995-49CB-BB24-BD3A54B580DF}" v="8" dt="2019-09-26T17:08:26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24" y="-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9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6-10-2019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69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20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7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959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7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940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6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6-10-2019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14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6-10-2019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625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6-10-2019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202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5794"/>
            <a:ext cx="10515600" cy="33139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83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1pPr>
            <a:lvl2pPr marL="8001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3pPr>
            <a:lvl4pPr marL="16573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4pPr>
            <a:lvl5pPr marL="21145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832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7767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646947"/>
            <a:ext cx="10515600" cy="344270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04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64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66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18"/>
          <a:stretch/>
        </p:blipFill>
        <p:spPr>
          <a:xfrm>
            <a:off x="-1" y="78"/>
            <a:ext cx="12192139" cy="11166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6159"/>
            <a:ext cx="10515600" cy="4230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543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50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ABDA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hank-you-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creativecommons.org/licenses/by-nc/3.0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ikschrijfbeter.nl/grammatica/oefenen-zinsdelen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90719" y="307498"/>
            <a:ext cx="907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Basis Nederlands</a:t>
            </a:r>
            <a:endParaRPr lang="nl-NL" sz="2800" b="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Zinsstructuur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Ilse Kloet 				les 5 </a:t>
            </a:r>
          </a:p>
        </p:txBody>
      </p:sp>
    </p:spTree>
    <p:extLst>
      <p:ext uri="{BB962C8B-B14F-4D97-AF65-F5344CB8AC3E}">
        <p14:creationId xmlns:p14="http://schemas.microsoft.com/office/powerpoint/2010/main" val="1990449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+mn-lt"/>
              </a:rPr>
              <a:t>Leestekens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altLang="nl-NL" sz="2000" dirty="0"/>
              <a:t>Het vraagteken: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aan het einde van een vraagzin.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nl-NL" altLang="nl-NL" sz="20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altLang="nl-NL" sz="2000" dirty="0"/>
              <a:t>Het uitroepteken: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na een uitroep;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na een woord of zin met een emotionele lading.</a:t>
            </a:r>
          </a:p>
        </p:txBody>
      </p:sp>
    </p:spTree>
    <p:extLst>
      <p:ext uri="{BB962C8B-B14F-4D97-AF65-F5344CB8AC3E}">
        <p14:creationId xmlns:p14="http://schemas.microsoft.com/office/powerpoint/2010/main" val="109718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D0EB98-420E-4388-B0E4-0DBA045D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E9EA5C-311E-4188-BFFA-6057D8BD3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CL Reader les 5 en 6 </a:t>
            </a:r>
          </a:p>
          <a:p>
            <a:r>
              <a:rPr lang="nl-NL" dirty="0"/>
              <a:t>5.1 </a:t>
            </a:r>
          </a:p>
          <a:p>
            <a:r>
              <a:rPr lang="nl-NL" dirty="0"/>
              <a:t>Oefening 1: leestekens (p. 5)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2708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+mn-lt"/>
              </a:rPr>
              <a:t>Zinsdelen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000" dirty="0"/>
              <a:t>Een zinsdeel is het onderdeel van een zin met een bepaalde </a:t>
            </a:r>
          </a:p>
          <a:p>
            <a:pPr marL="0" indent="0">
              <a:buNone/>
            </a:pPr>
            <a:r>
              <a:rPr lang="nl-NL" sz="2000" dirty="0"/>
              <a:t>grammaticale functie. De </a:t>
            </a:r>
            <a:r>
              <a:rPr lang="nl-NL" sz="2000" dirty="0" err="1"/>
              <a:t>eenzinsdeelproef</a:t>
            </a:r>
            <a:r>
              <a:rPr lang="nl-NL" sz="2000" dirty="0"/>
              <a:t> laat zien wat één </a:t>
            </a:r>
          </a:p>
          <a:p>
            <a:pPr marL="0" indent="0">
              <a:buNone/>
            </a:pPr>
            <a:r>
              <a:rPr lang="nl-NL" sz="2000" dirty="0"/>
              <a:t>zinsdeel is. Alles wat maximaal voor de </a:t>
            </a:r>
            <a:r>
              <a:rPr lang="nl-NL" sz="2000" u="sng" dirty="0"/>
              <a:t>persoonsvorm</a:t>
            </a:r>
            <a:r>
              <a:rPr lang="nl-NL" sz="2000" dirty="0"/>
              <a:t> kan</a:t>
            </a:r>
          </a:p>
          <a:p>
            <a:pPr marL="0" indent="0">
              <a:buNone/>
            </a:pPr>
            <a:r>
              <a:rPr lang="nl-NL" sz="2000" dirty="0"/>
              <a:t>staan, is één zinsdeel.</a:t>
            </a:r>
            <a:br>
              <a:rPr lang="nl-NL" sz="2000" dirty="0"/>
            </a:br>
            <a:r>
              <a:rPr lang="nl-NL" sz="2000" dirty="0"/>
              <a:t> </a:t>
            </a:r>
          </a:p>
          <a:p>
            <a:pPr marL="0" indent="0">
              <a:buNone/>
            </a:pPr>
            <a:r>
              <a:rPr lang="nl-NL" sz="2000" dirty="0"/>
              <a:t>Voorbeeld:</a:t>
            </a:r>
          </a:p>
          <a:p>
            <a:pPr marL="0" indent="0">
              <a:buNone/>
            </a:pPr>
            <a:r>
              <a:rPr lang="nl-NL" sz="2000" dirty="0" err="1">
                <a:highlight>
                  <a:srgbClr val="FFFF00"/>
                </a:highlight>
              </a:rPr>
              <a:t>Amina</a:t>
            </a:r>
            <a:r>
              <a:rPr lang="nl-NL" sz="2000" dirty="0"/>
              <a:t> </a:t>
            </a:r>
            <a:r>
              <a:rPr lang="nl-NL" sz="2000" u="sng" dirty="0"/>
              <a:t>vertelde</a:t>
            </a:r>
            <a:r>
              <a:rPr lang="nl-NL" sz="2000" dirty="0"/>
              <a:t> aan haar moeder dat de brug open stond.</a:t>
            </a:r>
          </a:p>
          <a:p>
            <a:pPr marL="0" indent="0">
              <a:buNone/>
            </a:pPr>
            <a:r>
              <a:rPr lang="nl-NL" sz="2000" dirty="0">
                <a:highlight>
                  <a:srgbClr val="FFFF00"/>
                </a:highlight>
              </a:rPr>
              <a:t>Aan haar moeder </a:t>
            </a:r>
            <a:r>
              <a:rPr lang="nl-NL" sz="2000" u="sng" dirty="0"/>
              <a:t>vertelde</a:t>
            </a:r>
            <a:r>
              <a:rPr lang="nl-NL" sz="2000" dirty="0"/>
              <a:t> </a:t>
            </a:r>
            <a:r>
              <a:rPr lang="nl-NL" sz="2000" dirty="0" err="1"/>
              <a:t>Amina</a:t>
            </a:r>
            <a:r>
              <a:rPr lang="nl-NL" sz="2000" dirty="0"/>
              <a:t> dat de brug open stond.</a:t>
            </a:r>
          </a:p>
          <a:p>
            <a:pPr marL="0" indent="0">
              <a:buNone/>
            </a:pPr>
            <a:r>
              <a:rPr lang="nl-NL" sz="2000" dirty="0">
                <a:highlight>
                  <a:srgbClr val="FFFF00"/>
                </a:highlight>
              </a:rPr>
              <a:t>Dat de brug open stond </a:t>
            </a:r>
            <a:r>
              <a:rPr lang="nl-NL" sz="2000" u="sng" dirty="0"/>
              <a:t>vertelde</a:t>
            </a:r>
            <a:r>
              <a:rPr lang="nl-NL" sz="2000" dirty="0"/>
              <a:t> </a:t>
            </a:r>
            <a:r>
              <a:rPr lang="nl-NL" sz="2000" dirty="0" err="1"/>
              <a:t>Amina</a:t>
            </a:r>
            <a:r>
              <a:rPr lang="nl-NL" sz="2000" dirty="0"/>
              <a:t> aan haar moeder.</a:t>
            </a:r>
          </a:p>
          <a:p>
            <a:pPr marL="0" indent="0">
              <a:buNone/>
            </a:pPr>
            <a:r>
              <a:rPr lang="nl-NL" sz="2000" dirty="0"/>
              <a:t> </a:t>
            </a:r>
          </a:p>
          <a:p>
            <a:pPr marL="0" indent="0">
              <a:buNone/>
            </a:pPr>
            <a:r>
              <a:rPr lang="nl-NL" sz="2000" dirty="0"/>
              <a:t>Dus…</a:t>
            </a:r>
          </a:p>
          <a:p>
            <a:pPr marL="0" indent="0">
              <a:buNone/>
            </a:pPr>
            <a:r>
              <a:rPr lang="nl-NL" sz="2000" dirty="0" err="1"/>
              <a:t>Amina</a:t>
            </a:r>
            <a:r>
              <a:rPr lang="nl-NL" sz="2000" dirty="0"/>
              <a:t> | </a:t>
            </a:r>
            <a:r>
              <a:rPr lang="nl-NL" sz="2000" u="sng" dirty="0"/>
              <a:t>vertelde</a:t>
            </a:r>
            <a:r>
              <a:rPr lang="nl-NL" sz="2000" dirty="0"/>
              <a:t> | aan haar moeder | dat de brug open stond.</a:t>
            </a:r>
          </a:p>
        </p:txBody>
      </p:sp>
    </p:spTree>
    <p:extLst>
      <p:ext uri="{BB962C8B-B14F-4D97-AF65-F5344CB8AC3E}">
        <p14:creationId xmlns:p14="http://schemas.microsoft.com/office/powerpoint/2010/main" val="3580532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F0819A-18F4-419D-A2ED-2AC504F2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(klassikaal):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556F5A-9876-44AA-8F78-DFC5460D0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CL Reader les 5 en 6 </a:t>
            </a:r>
          </a:p>
          <a:p>
            <a:r>
              <a:rPr lang="nl-NL" dirty="0"/>
              <a:t>5.2 </a:t>
            </a:r>
          </a:p>
          <a:p>
            <a:r>
              <a:rPr lang="nl-NL" dirty="0"/>
              <a:t>Oefening 2: zinsdelen (p. 6) </a:t>
            </a:r>
          </a:p>
        </p:txBody>
      </p:sp>
    </p:spTree>
    <p:extLst>
      <p:ext uri="{BB962C8B-B14F-4D97-AF65-F5344CB8AC3E}">
        <p14:creationId xmlns:p14="http://schemas.microsoft.com/office/powerpoint/2010/main" val="1041159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Vervangingsproef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Als je een wat langere zin overzichtelijker wilt maken, pas je de </a:t>
            </a:r>
          </a:p>
          <a:p>
            <a:pPr marL="0" indent="0">
              <a:buNone/>
            </a:pPr>
            <a:r>
              <a:rPr lang="nl-NL" sz="2000" dirty="0"/>
              <a:t>vervangingsproef toe. Je vervangt dan een zinsdeel dat bestaat </a:t>
            </a:r>
          </a:p>
          <a:p>
            <a:pPr marL="0" indent="0">
              <a:buNone/>
            </a:pPr>
            <a:r>
              <a:rPr lang="nl-NL" sz="2000" dirty="0"/>
              <a:t>uit bijvoorbeeld vier of meer woorden door één of enkele </a:t>
            </a:r>
          </a:p>
          <a:p>
            <a:pPr marL="0" indent="0">
              <a:buNone/>
            </a:pPr>
            <a:r>
              <a:rPr lang="nl-NL" sz="2000" dirty="0"/>
              <a:t>woorden. De opbouw van de zin blijft hetzelfde. </a:t>
            </a:r>
          </a:p>
          <a:p>
            <a:pPr marL="0" indent="0">
              <a:buNone/>
            </a:pPr>
            <a:r>
              <a:rPr lang="nl-NL" sz="2000" dirty="0"/>
              <a:t> </a:t>
            </a:r>
          </a:p>
          <a:p>
            <a:pPr marL="0" indent="0">
              <a:buNone/>
            </a:pPr>
            <a:r>
              <a:rPr lang="nl-NL" sz="2000" dirty="0"/>
              <a:t>Voorbeeld:</a:t>
            </a:r>
          </a:p>
          <a:p>
            <a:pPr marL="0" indent="0">
              <a:buNone/>
            </a:pPr>
            <a:r>
              <a:rPr lang="nl-NL" sz="2000" dirty="0">
                <a:highlight>
                  <a:srgbClr val="FFFF00"/>
                </a:highlight>
              </a:rPr>
              <a:t>De leerdoelen die in de stageplannen stonden</a:t>
            </a:r>
            <a:r>
              <a:rPr lang="nl-NL" sz="2000" dirty="0"/>
              <a:t>, werden niet nagestreefd.</a:t>
            </a:r>
          </a:p>
          <a:p>
            <a:pPr marL="0" indent="0">
              <a:buNone/>
            </a:pPr>
            <a:r>
              <a:rPr lang="nl-NL" sz="2000" dirty="0">
                <a:highlight>
                  <a:srgbClr val="FFFF00"/>
                </a:highlight>
              </a:rPr>
              <a:t>Ze</a:t>
            </a:r>
            <a:r>
              <a:rPr lang="nl-NL" sz="2000" dirty="0"/>
              <a:t> werden niet nagestreefd.</a:t>
            </a:r>
          </a:p>
        </p:txBody>
      </p:sp>
    </p:spTree>
    <p:extLst>
      <p:ext uri="{BB962C8B-B14F-4D97-AF65-F5344CB8AC3E}">
        <p14:creationId xmlns:p14="http://schemas.microsoft.com/office/powerpoint/2010/main" val="1694652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Onderwerp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altLang="nl-NL" sz="2000" dirty="0"/>
              <a:t>Het onderwerp van de zin is degene die of datgene wat in de </a:t>
            </a:r>
          </a:p>
          <a:p>
            <a:pPr marL="0" indent="0">
              <a:buNone/>
            </a:pPr>
            <a:r>
              <a:rPr lang="nl-NL" altLang="nl-NL" sz="2000" dirty="0"/>
              <a:t>zin iets doet of is. Hoe vind je het onderwerp?</a:t>
            </a:r>
          </a:p>
          <a:p>
            <a:pPr marL="0" indent="0">
              <a:buNone/>
            </a:pPr>
            <a:endParaRPr lang="nl-NL" altLang="nl-NL" sz="2000" dirty="0"/>
          </a:p>
          <a:p>
            <a:r>
              <a:rPr lang="nl-NL" altLang="nl-NL" sz="2000" dirty="0"/>
              <a:t>Wie/wat + persoonsvorm?</a:t>
            </a:r>
            <a:br>
              <a:rPr lang="nl-NL" altLang="nl-NL" sz="2000" dirty="0"/>
            </a:br>
            <a:r>
              <a:rPr lang="nl-NL" altLang="nl-NL" sz="2000" dirty="0"/>
              <a:t> </a:t>
            </a:r>
          </a:p>
          <a:p>
            <a:pPr marL="0" indent="0">
              <a:buNone/>
            </a:pPr>
            <a:r>
              <a:rPr lang="nl-NL" altLang="nl-NL" sz="2000" dirty="0"/>
              <a:t>Bijvoorbeeld:</a:t>
            </a:r>
          </a:p>
          <a:p>
            <a:pPr marL="0" indent="0">
              <a:buNone/>
            </a:pPr>
            <a:r>
              <a:rPr lang="nl-NL" altLang="nl-NL" sz="2000" i="1" dirty="0"/>
              <a:t>Ze keek naar het nieuws.</a:t>
            </a:r>
            <a:endParaRPr lang="nl-NL" altLang="nl-NL" sz="2000" dirty="0"/>
          </a:p>
          <a:p>
            <a:pPr marL="0" indent="0">
              <a:buNone/>
            </a:pPr>
            <a:r>
              <a:rPr lang="nl-NL" altLang="nl-NL" sz="2000" i="1" dirty="0"/>
              <a:t>Vraag: wie/wat keek?</a:t>
            </a:r>
            <a:endParaRPr lang="nl-NL" altLang="nl-NL" sz="2000" dirty="0"/>
          </a:p>
          <a:p>
            <a:pPr marL="0" indent="0">
              <a:buNone/>
            </a:pPr>
            <a:r>
              <a:rPr lang="nl-NL" altLang="nl-NL" sz="2000" i="1" dirty="0"/>
              <a:t>Antwoord = ze</a:t>
            </a: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1702622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Werkwoordelijk gezegde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altLang="nl-NL" sz="2000" dirty="0"/>
              <a:t>Het werkwoordelijk gezegde is de persoonsvorm + één of meer werkwoorden.</a:t>
            </a:r>
            <a:br>
              <a:rPr lang="nl-NL" altLang="nl-NL" sz="2000" dirty="0"/>
            </a:br>
            <a:endParaRPr lang="nl-NL" altLang="nl-NL" sz="2000" dirty="0"/>
          </a:p>
          <a:p>
            <a:pPr marL="0" indent="0">
              <a:buNone/>
            </a:pPr>
            <a:r>
              <a:rPr lang="nl-NL" altLang="nl-NL" sz="2000" dirty="0"/>
              <a:t>Hij </a:t>
            </a:r>
            <a:r>
              <a:rPr lang="nl-NL" altLang="nl-NL" sz="2000" i="1" dirty="0"/>
              <a:t>heeft</a:t>
            </a:r>
            <a:r>
              <a:rPr lang="nl-NL" altLang="nl-NL" sz="2000" dirty="0"/>
              <a:t> jarenlang hard </a:t>
            </a:r>
            <a:r>
              <a:rPr lang="nl-NL" altLang="nl-NL" sz="2000" i="1" dirty="0"/>
              <a:t>gewerkt</a:t>
            </a:r>
            <a:r>
              <a:rPr lang="nl-NL" altLang="nl-NL" sz="2000" dirty="0"/>
              <a:t>.</a:t>
            </a:r>
          </a:p>
          <a:p>
            <a:pPr marL="0" indent="0">
              <a:buNone/>
            </a:pPr>
            <a:r>
              <a:rPr lang="nl-NL" altLang="nl-NL" sz="2000" i="1" dirty="0"/>
              <a:t>heeft</a:t>
            </a:r>
            <a:r>
              <a:rPr lang="nl-NL" altLang="nl-NL" sz="2000" dirty="0"/>
              <a:t> = persoonsvorm </a:t>
            </a:r>
          </a:p>
          <a:p>
            <a:pPr marL="0" indent="0">
              <a:buNone/>
            </a:pPr>
            <a:r>
              <a:rPr lang="nl-NL" altLang="nl-NL" sz="2000" i="1" dirty="0"/>
              <a:t>gewerkt</a:t>
            </a:r>
            <a:r>
              <a:rPr lang="nl-NL" altLang="nl-NL" sz="2000" dirty="0"/>
              <a:t> = werkwoord dat hoort bij persoonsvorm </a:t>
            </a:r>
          </a:p>
          <a:p>
            <a:pPr marL="0" indent="0">
              <a:buNone/>
            </a:pPr>
            <a:r>
              <a:rPr lang="nl-NL" altLang="nl-NL" sz="2000" i="1" dirty="0"/>
              <a:t>heeft gewerkt </a:t>
            </a:r>
            <a:r>
              <a:rPr lang="nl-NL" altLang="nl-NL" sz="2000" dirty="0"/>
              <a:t>= werkwoordelijk gezegde</a:t>
            </a:r>
          </a:p>
        </p:txBody>
      </p:sp>
    </p:spTree>
    <p:extLst>
      <p:ext uri="{BB962C8B-B14F-4D97-AF65-F5344CB8AC3E}">
        <p14:creationId xmlns:p14="http://schemas.microsoft.com/office/powerpoint/2010/main" val="3257768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Werkwoordelijk gezegde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nl-NL" altLang="nl-NL" sz="2000" dirty="0"/>
              <a:t>Het werkwoordelijk gezegde is de persoonsvorm + delen van 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samengestelde werkwoorden.</a:t>
            </a:r>
          </a:p>
          <a:p>
            <a:pPr marL="0" indent="0">
              <a:buFontTx/>
              <a:buNone/>
            </a:pPr>
            <a:endParaRPr lang="nl-NL" altLang="nl-NL" sz="2000" dirty="0"/>
          </a:p>
          <a:p>
            <a:pPr marL="0" indent="0">
              <a:buFontTx/>
              <a:buNone/>
            </a:pPr>
            <a:r>
              <a:rPr lang="nl-NL" altLang="nl-NL" sz="2000" dirty="0"/>
              <a:t>Hij </a:t>
            </a:r>
            <a:r>
              <a:rPr lang="nl-NL" altLang="nl-NL" sz="2000" i="1" dirty="0"/>
              <a:t>warmt</a:t>
            </a:r>
            <a:r>
              <a:rPr lang="nl-NL" altLang="nl-NL" sz="2000" dirty="0"/>
              <a:t> zijn eten elke avond </a:t>
            </a:r>
            <a:r>
              <a:rPr lang="nl-NL" altLang="nl-NL" sz="2000" i="1" dirty="0"/>
              <a:t>op</a:t>
            </a:r>
            <a:r>
              <a:rPr lang="nl-NL" altLang="nl-NL" sz="2000" dirty="0"/>
              <a:t>.</a:t>
            </a:r>
          </a:p>
          <a:p>
            <a:pPr marL="0" indent="0">
              <a:buFontTx/>
              <a:buNone/>
            </a:pPr>
            <a:r>
              <a:rPr lang="nl-NL" altLang="nl-NL" sz="2000" i="1" dirty="0"/>
              <a:t>warmt</a:t>
            </a:r>
            <a:r>
              <a:rPr lang="nl-NL" altLang="nl-NL" sz="2000" dirty="0"/>
              <a:t> = persoonsvorm </a:t>
            </a:r>
          </a:p>
          <a:p>
            <a:pPr marL="0" indent="0">
              <a:buFontTx/>
              <a:buNone/>
            </a:pPr>
            <a:r>
              <a:rPr lang="nl-NL" altLang="nl-NL" sz="2000" i="1" dirty="0"/>
              <a:t>op</a:t>
            </a:r>
            <a:r>
              <a:rPr lang="nl-NL" altLang="nl-NL" sz="2000" dirty="0"/>
              <a:t> = deel dat hoort bij warmt </a:t>
            </a:r>
          </a:p>
          <a:p>
            <a:pPr marL="0" indent="0">
              <a:buFontTx/>
              <a:buNone/>
            </a:pPr>
            <a:r>
              <a:rPr lang="nl-NL" altLang="nl-NL" sz="2000" i="1" dirty="0"/>
              <a:t>warmt op </a:t>
            </a:r>
            <a:r>
              <a:rPr lang="nl-NL" altLang="nl-NL" sz="2000" dirty="0"/>
              <a:t>= werkwoordelijk gezegde</a:t>
            </a:r>
            <a:endParaRPr lang="nl-NL" altLang="nl-NL" sz="1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237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Werkwoordelijk gezegde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nl-NL" altLang="nl-NL" sz="2000" dirty="0"/>
              <a:t>Het werkwoordelijk gezegde is de persoonsvorm + wederkerend voornaamwoord. </a:t>
            </a:r>
          </a:p>
          <a:p>
            <a:pPr>
              <a:buFontTx/>
              <a:buNone/>
            </a:pPr>
            <a:endParaRPr lang="nl-NL" altLang="nl-NL" sz="2000" dirty="0"/>
          </a:p>
          <a:p>
            <a:pPr>
              <a:buFontTx/>
              <a:buNone/>
            </a:pPr>
            <a:r>
              <a:rPr lang="nl-NL" altLang="nl-NL" sz="2000" dirty="0"/>
              <a:t>We </a:t>
            </a:r>
            <a:r>
              <a:rPr lang="nl-NL" altLang="nl-NL" sz="2000" i="1" dirty="0"/>
              <a:t>vergissen</a:t>
            </a:r>
            <a:r>
              <a:rPr lang="nl-NL" altLang="nl-NL" sz="2000" dirty="0"/>
              <a:t> </a:t>
            </a:r>
            <a:r>
              <a:rPr lang="nl-NL" altLang="nl-NL" sz="2000" i="1" dirty="0"/>
              <a:t>ons</a:t>
            </a:r>
            <a:r>
              <a:rPr lang="nl-NL" altLang="nl-NL" sz="2000" dirty="0"/>
              <a:t> in de kracht van de tegenstander.</a:t>
            </a:r>
          </a:p>
          <a:p>
            <a:pPr>
              <a:buFontTx/>
              <a:buNone/>
            </a:pPr>
            <a:r>
              <a:rPr lang="nl-NL" altLang="nl-NL" sz="2000" dirty="0"/>
              <a:t>Het werkwoord is: </a:t>
            </a:r>
            <a:r>
              <a:rPr lang="nl-NL" altLang="nl-NL" sz="2000" i="1" dirty="0"/>
              <a:t>zich vergissen </a:t>
            </a:r>
          </a:p>
          <a:p>
            <a:pPr>
              <a:buFontTx/>
              <a:buNone/>
            </a:pPr>
            <a:r>
              <a:rPr lang="nl-NL" altLang="nl-NL" sz="2000" i="1" dirty="0"/>
              <a:t>vergissen</a:t>
            </a:r>
            <a:r>
              <a:rPr lang="nl-NL" altLang="nl-NL" sz="2000" dirty="0"/>
              <a:t> = persoonsvorm </a:t>
            </a:r>
          </a:p>
          <a:p>
            <a:pPr>
              <a:buFontTx/>
              <a:buNone/>
            </a:pPr>
            <a:r>
              <a:rPr lang="nl-NL" altLang="nl-NL" sz="2000" i="1" dirty="0"/>
              <a:t>vergissen ons </a:t>
            </a:r>
            <a:r>
              <a:rPr lang="nl-NL" altLang="nl-NL" sz="2000" dirty="0"/>
              <a:t>= werkwoordelijk gezegde</a:t>
            </a:r>
            <a:endParaRPr lang="nl-NL" altLang="nl-NL" sz="1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342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Werkwoordelijk gezegde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nl-NL" altLang="nl-NL" sz="2000" dirty="0"/>
              <a:t>Het werkwoordelijk gezegde is de persoonsvorm + een 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werkwoordelijke uitdrukking.</a:t>
            </a:r>
          </a:p>
          <a:p>
            <a:pPr marL="0" indent="0">
              <a:buFontTx/>
              <a:buNone/>
            </a:pPr>
            <a:endParaRPr lang="nl-NL" altLang="nl-NL" sz="2000" dirty="0"/>
          </a:p>
          <a:p>
            <a:pPr marL="0" indent="0">
              <a:buFontTx/>
              <a:buNone/>
            </a:pPr>
            <a:r>
              <a:rPr lang="nl-NL" altLang="nl-NL" sz="2000" dirty="0"/>
              <a:t>De rechter </a:t>
            </a:r>
            <a:r>
              <a:rPr lang="nl-NL" altLang="nl-NL" sz="2000" i="1" dirty="0"/>
              <a:t>voelde</a:t>
            </a:r>
            <a:r>
              <a:rPr lang="nl-NL" altLang="nl-NL" sz="2000" dirty="0"/>
              <a:t> de veelpleger behoorlijk </a:t>
            </a:r>
            <a:r>
              <a:rPr lang="nl-NL" altLang="nl-NL" sz="2000" i="1" dirty="0"/>
              <a:t>aan de tand</a:t>
            </a:r>
            <a:r>
              <a:rPr lang="nl-NL" altLang="nl-NL" sz="2000" dirty="0"/>
              <a:t>.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Het werkwoord is: </a:t>
            </a:r>
            <a:r>
              <a:rPr lang="nl-NL" altLang="nl-NL" sz="2000" i="1" dirty="0"/>
              <a:t>aan de tand voelen </a:t>
            </a:r>
          </a:p>
          <a:p>
            <a:pPr marL="0" indent="0">
              <a:buFontTx/>
              <a:buNone/>
            </a:pPr>
            <a:r>
              <a:rPr lang="nl-NL" altLang="nl-NL" sz="2000" i="1" dirty="0"/>
              <a:t>voelde</a:t>
            </a:r>
            <a:r>
              <a:rPr lang="nl-NL" altLang="nl-NL" sz="2000" dirty="0"/>
              <a:t> = persoonsvorm</a:t>
            </a:r>
          </a:p>
          <a:p>
            <a:pPr marL="0" indent="0">
              <a:buFontTx/>
              <a:buNone/>
            </a:pPr>
            <a:r>
              <a:rPr lang="nl-NL" altLang="nl-NL" sz="2000" i="1" dirty="0"/>
              <a:t>voelde aan de tand </a:t>
            </a:r>
            <a:r>
              <a:rPr lang="nl-NL" altLang="nl-NL" sz="2000" dirty="0"/>
              <a:t>= werkwoordelijk gezegde</a:t>
            </a:r>
          </a:p>
        </p:txBody>
      </p:sp>
    </p:spTree>
    <p:extLst>
      <p:ext uri="{BB962C8B-B14F-4D97-AF65-F5344CB8AC3E}">
        <p14:creationId xmlns:p14="http://schemas.microsoft.com/office/powerpoint/2010/main" val="145140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52ECA4B-D15E-455C-A3A7-4803E3632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497"/>
            <a:ext cx="10515600" cy="3931251"/>
          </a:xfrm>
        </p:spPr>
        <p:txBody>
          <a:bodyPr/>
          <a:lstStyle/>
          <a:p>
            <a:r>
              <a:rPr lang="nl-NL" dirty="0"/>
              <a:t>Feedbackbespreking </a:t>
            </a:r>
          </a:p>
          <a:p>
            <a:r>
              <a:rPr lang="nl-NL" dirty="0"/>
              <a:t>Programma les 5 en 6 </a:t>
            </a:r>
          </a:p>
          <a:p>
            <a:r>
              <a:rPr lang="nl-NL" dirty="0"/>
              <a:t>Nieuwe theorie </a:t>
            </a:r>
          </a:p>
          <a:p>
            <a:r>
              <a:rPr lang="nl-NL" dirty="0"/>
              <a:t>Extra oefening (optioneel) </a:t>
            </a:r>
          </a:p>
          <a:p>
            <a:r>
              <a:rPr lang="nl-NL" dirty="0"/>
              <a:t>Lesafsluiting  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1247BC0-6634-4365-96EB-CD82A553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Lesprogramma: </a:t>
            </a:r>
          </a:p>
        </p:txBody>
      </p:sp>
    </p:spTree>
    <p:extLst>
      <p:ext uri="{BB962C8B-B14F-4D97-AF65-F5344CB8AC3E}">
        <p14:creationId xmlns:p14="http://schemas.microsoft.com/office/powerpoint/2010/main" val="1317199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Lijdend voorwerp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Een lijdend voorwerp is dat deel van de zin waar iets mee gebeurt. 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2000" dirty="0"/>
              <a:t>Hoe vind je het lijdend voorwerp?</a:t>
            </a:r>
          </a:p>
          <a:p>
            <a:r>
              <a:rPr lang="nl-NL" sz="2000" dirty="0"/>
              <a:t>Wie/wat + gezegde (= alle werkwoorden uit de zin) + onderwerp?</a:t>
            </a:r>
          </a:p>
          <a:p>
            <a:r>
              <a:rPr lang="nl-NL" sz="2000" dirty="0"/>
              <a:t>Wie/wat + worden + gezegde?</a:t>
            </a:r>
          </a:p>
          <a:p>
            <a:endParaRPr lang="nl-NL" sz="2000" dirty="0"/>
          </a:p>
          <a:p>
            <a:pPr marL="0" indent="0">
              <a:buFontTx/>
              <a:buNone/>
            </a:pPr>
            <a:r>
              <a:rPr lang="nl-NL" altLang="nl-NL" sz="2000" dirty="0"/>
              <a:t>De leraar heeft de leerlingen beloond.</a:t>
            </a:r>
          </a:p>
          <a:p>
            <a:r>
              <a:rPr lang="nl-NL" altLang="nl-NL" sz="2000" i="1" dirty="0"/>
              <a:t>Vraag: wie/wat heeft de leraar beloond?</a:t>
            </a:r>
            <a:r>
              <a:rPr lang="nl-NL" altLang="nl-NL" sz="2000" dirty="0"/>
              <a:t> </a:t>
            </a:r>
            <a:r>
              <a:rPr lang="nl-NL" altLang="nl-NL" sz="2000" i="1" dirty="0"/>
              <a:t>Antwoord: de leerlingen</a:t>
            </a:r>
            <a:endParaRPr lang="nl-NL" altLang="nl-NL" sz="2000" dirty="0"/>
          </a:p>
          <a:p>
            <a:r>
              <a:rPr lang="nl-NL" altLang="nl-NL" sz="2000" i="1" dirty="0"/>
              <a:t>Vraag: wie/wat worden beloond?</a:t>
            </a:r>
            <a:r>
              <a:rPr lang="nl-NL" altLang="nl-NL" sz="2000" dirty="0"/>
              <a:t> </a:t>
            </a:r>
            <a:r>
              <a:rPr lang="nl-NL" altLang="nl-NL" sz="2000" i="1" dirty="0"/>
              <a:t>Antwoord: de leerlingen</a:t>
            </a:r>
            <a:endParaRPr lang="nl-NL" altLang="nl-NL" sz="2000" dirty="0"/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9249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Meewerkend voorwerp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Het meewerkend voorwerp helpt de actie/handeling te voltooien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Hoe vind je het meewerkend voorwerp?</a:t>
            </a:r>
          </a:p>
          <a:p>
            <a:r>
              <a:rPr lang="nl-NL" sz="2000" dirty="0"/>
              <a:t>Aan wie/wat + gezegde + </a:t>
            </a:r>
            <a:r>
              <a:rPr lang="nl-NL" sz="2000" dirty="0" err="1"/>
              <a:t>Ond</a:t>
            </a:r>
            <a:r>
              <a:rPr lang="nl-NL" sz="2000" dirty="0"/>
              <a:t> (+ LV)?</a:t>
            </a:r>
          </a:p>
          <a:p>
            <a:r>
              <a:rPr lang="nl-NL" sz="2000" dirty="0"/>
              <a:t>Voor wie/wat + gezegde + </a:t>
            </a:r>
            <a:r>
              <a:rPr lang="nl-NL" sz="2000" dirty="0" err="1"/>
              <a:t>Ond</a:t>
            </a:r>
            <a:r>
              <a:rPr lang="nl-NL" sz="2000" dirty="0"/>
              <a:t> (+ LV)?</a:t>
            </a:r>
          </a:p>
          <a:p>
            <a:r>
              <a:rPr lang="nl-NL" sz="2000" dirty="0"/>
              <a:t>Bij wie/wat + gezegde + </a:t>
            </a:r>
            <a:r>
              <a:rPr lang="nl-NL" sz="2000" dirty="0" err="1"/>
              <a:t>Ond</a:t>
            </a:r>
            <a:r>
              <a:rPr lang="nl-NL" sz="2000" dirty="0"/>
              <a:t> (+ LV)?</a:t>
            </a:r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6731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Meewerkend voorwerp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nl-NL" sz="2200" dirty="0"/>
              <a:t>Ik heb hem dat verhaal verteld</a:t>
            </a:r>
          </a:p>
          <a:p>
            <a:pPr marL="0" indent="0">
              <a:buFontTx/>
              <a:buNone/>
              <a:defRPr/>
            </a:pPr>
            <a:r>
              <a:rPr lang="nl-NL" sz="2200" i="1" dirty="0"/>
              <a:t>Vraag: aan wie/wat heb ik dat verhaal verteld?</a:t>
            </a:r>
            <a:endParaRPr lang="nl-NL" sz="2200" dirty="0"/>
          </a:p>
          <a:p>
            <a:pPr marL="0" indent="0">
              <a:buFontTx/>
              <a:buNone/>
              <a:defRPr/>
            </a:pPr>
            <a:r>
              <a:rPr lang="nl-NL" sz="2200" i="1" dirty="0"/>
              <a:t>Antwoord: hem</a:t>
            </a:r>
            <a:endParaRPr lang="nl-NL" sz="2200" dirty="0"/>
          </a:p>
          <a:p>
            <a:pPr marL="0" indent="0">
              <a:buFontTx/>
              <a:buNone/>
              <a:defRPr/>
            </a:pPr>
            <a:r>
              <a:rPr lang="nl-NL" sz="2200" i="1" dirty="0"/>
              <a:t> </a:t>
            </a:r>
            <a:endParaRPr lang="nl-NL" sz="2200" dirty="0"/>
          </a:p>
          <a:p>
            <a:pPr marL="0" indent="0">
              <a:buFontTx/>
              <a:buNone/>
              <a:defRPr/>
            </a:pPr>
            <a:r>
              <a:rPr lang="nl-NL" sz="2200" dirty="0"/>
              <a:t>Ik heb iets voor</a:t>
            </a:r>
            <a:r>
              <a:rPr lang="nl-NL" sz="2200" b="1" dirty="0"/>
              <a:t> </a:t>
            </a:r>
            <a:r>
              <a:rPr lang="nl-NL" sz="2200" dirty="0"/>
              <a:t>je meegebracht.</a:t>
            </a:r>
          </a:p>
          <a:p>
            <a:pPr marL="0" indent="0">
              <a:buFontTx/>
              <a:buNone/>
              <a:defRPr/>
            </a:pPr>
            <a:r>
              <a:rPr lang="nl-NL" sz="2200" i="1" dirty="0"/>
              <a:t>Vraag: voor wie/wat heb ik iets meegebracht?</a:t>
            </a:r>
            <a:endParaRPr lang="nl-NL" sz="2200" dirty="0"/>
          </a:p>
          <a:p>
            <a:pPr marL="0" indent="0">
              <a:buFontTx/>
              <a:buNone/>
              <a:defRPr/>
            </a:pPr>
            <a:r>
              <a:rPr lang="nl-NL" sz="2200" i="1" dirty="0"/>
              <a:t>Antwoord: voor je</a:t>
            </a:r>
            <a:endParaRPr lang="nl-NL" sz="2200" dirty="0"/>
          </a:p>
          <a:p>
            <a:pPr marL="0" indent="0">
              <a:buFontTx/>
              <a:buNone/>
              <a:defRPr/>
            </a:pPr>
            <a:r>
              <a:rPr lang="nl-NL" sz="2200" i="1" dirty="0"/>
              <a:t> </a:t>
            </a:r>
            <a:endParaRPr lang="nl-NL" sz="2200" dirty="0"/>
          </a:p>
          <a:p>
            <a:pPr marL="0" indent="0">
              <a:buFontTx/>
              <a:buNone/>
              <a:defRPr/>
            </a:pPr>
            <a:r>
              <a:rPr lang="nl-NL" sz="2200" dirty="0"/>
              <a:t>De tranen sprongen hem in de ogen.</a:t>
            </a:r>
          </a:p>
          <a:p>
            <a:pPr marL="0" indent="0">
              <a:buFontTx/>
              <a:buNone/>
              <a:defRPr/>
            </a:pPr>
            <a:r>
              <a:rPr lang="nl-NL" sz="2200" i="1" dirty="0"/>
              <a:t>Vraag: bij wie/wat sprongen de tranen in de ogen?</a:t>
            </a:r>
            <a:endParaRPr lang="nl-NL" sz="2200" dirty="0"/>
          </a:p>
          <a:p>
            <a:pPr marL="0" indent="0">
              <a:buFontTx/>
              <a:buNone/>
              <a:defRPr/>
            </a:pPr>
            <a:r>
              <a:rPr lang="nl-NL" sz="2200" i="1" dirty="0"/>
              <a:t>Antwoord: hem</a:t>
            </a:r>
            <a:endParaRPr lang="nl-NL" sz="2200" dirty="0"/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2425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Meewerkend voorwerp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Vaak kan bij de voorzetsels </a:t>
            </a:r>
            <a:r>
              <a:rPr lang="nl-NL" sz="2000" i="1" dirty="0"/>
              <a:t>aan/voor/bij </a:t>
            </a:r>
            <a:r>
              <a:rPr lang="nl-NL" sz="2000" dirty="0"/>
              <a:t>het meewerkend voorwerp worden weggelaten </a:t>
            </a:r>
          </a:p>
          <a:p>
            <a:pPr marL="0" indent="0">
              <a:buNone/>
            </a:pPr>
            <a:r>
              <a:rPr lang="nl-NL" sz="2000" dirty="0"/>
              <a:t>en blijft er nog een goede zin over: </a:t>
            </a:r>
          </a:p>
          <a:p>
            <a:r>
              <a:rPr lang="nl-NL" sz="2000" i="1" dirty="0"/>
              <a:t>Ik heb </a:t>
            </a:r>
            <a:r>
              <a:rPr lang="nl-NL" sz="2000" b="1" i="1" dirty="0"/>
              <a:t>aan </a:t>
            </a:r>
            <a:r>
              <a:rPr lang="nl-NL" sz="2000" i="1" dirty="0"/>
              <a:t>hem dat verhaal verteld. </a:t>
            </a:r>
            <a:r>
              <a:rPr lang="nl-NL" sz="2000" dirty="0"/>
              <a:t>&gt; </a:t>
            </a:r>
            <a:r>
              <a:rPr lang="nl-NL" sz="2000" i="1" dirty="0"/>
              <a:t>Ik heb hem dat verhaal verteld. </a:t>
            </a:r>
            <a:endParaRPr lang="nl-NL" sz="2000" dirty="0"/>
          </a:p>
          <a:p>
            <a:r>
              <a:rPr lang="nl-NL" sz="2000" i="1" dirty="0"/>
              <a:t>De tranen sprongen </a:t>
            </a:r>
            <a:r>
              <a:rPr lang="nl-NL" sz="2000" b="1" i="1" dirty="0"/>
              <a:t>bij </a:t>
            </a:r>
            <a:r>
              <a:rPr lang="nl-NL" sz="2000" i="1" dirty="0"/>
              <a:t>hem in de ogen</a:t>
            </a:r>
            <a:r>
              <a:rPr lang="nl-NL" sz="2000" dirty="0"/>
              <a:t>. &gt; </a:t>
            </a:r>
            <a:r>
              <a:rPr lang="nl-NL" sz="2000" i="1" dirty="0"/>
              <a:t>De tranen sprongen hem in de ogen. </a:t>
            </a:r>
            <a:endParaRPr lang="nl-NL" sz="2000" dirty="0"/>
          </a:p>
          <a:p>
            <a:pPr marL="0" indent="0">
              <a:buFontTx/>
              <a:buNone/>
              <a:defRPr/>
            </a:pPr>
            <a:endParaRPr lang="nl-NL" sz="2000" dirty="0"/>
          </a:p>
          <a:p>
            <a:pPr marL="0" indent="0">
              <a:buFontTx/>
              <a:buNone/>
              <a:defRPr/>
            </a:pPr>
            <a:r>
              <a:rPr lang="nl-NL" sz="2000" dirty="0"/>
              <a:t>Let op! Als de woordgroep met aan/voor/bij een plaats aanduidt, 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dan is er geen sprake van een meewerkend voorwerp!</a:t>
            </a:r>
          </a:p>
          <a:p>
            <a:r>
              <a:rPr lang="nl-NL" sz="2000" i="1" dirty="0"/>
              <a:t>Aan de kapstok hingen twee jassen. </a:t>
            </a:r>
            <a:endParaRPr lang="nl-NL" sz="2000" dirty="0"/>
          </a:p>
          <a:p>
            <a:r>
              <a:rPr lang="nl-NL" sz="2000" i="1" dirty="0"/>
              <a:t>Hij stond voor de deur. </a:t>
            </a:r>
            <a:endParaRPr lang="nl-NL" sz="2000" dirty="0"/>
          </a:p>
          <a:p>
            <a:r>
              <a:rPr lang="nl-NL" sz="2000" i="1" dirty="0"/>
              <a:t>Bij het station is een ongeluk gebeurd.</a:t>
            </a:r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5755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DDEC9-FFEB-4EA4-B0A1-3C821927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422A4B-ECD4-4757-A833-66FA00270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CL Reader les 5 en 6</a:t>
            </a:r>
          </a:p>
          <a:p>
            <a:r>
              <a:rPr lang="nl-NL" dirty="0"/>
              <a:t>5.4, oefening 4 (p. 8) 					onderwerp </a:t>
            </a:r>
          </a:p>
          <a:p>
            <a:r>
              <a:rPr lang="nl-NL" dirty="0"/>
              <a:t>5.5, oefening 5 (p. 9) 					ww. Gezegde</a:t>
            </a:r>
          </a:p>
          <a:p>
            <a:r>
              <a:rPr lang="nl-NL" dirty="0"/>
              <a:t>5.6, oefening 6 (p. 10) 					lijdend </a:t>
            </a:r>
            <a:r>
              <a:rPr lang="nl-NL" dirty="0" err="1"/>
              <a:t>vw</a:t>
            </a:r>
            <a:r>
              <a:rPr lang="nl-NL" dirty="0"/>
              <a:t> </a:t>
            </a:r>
          </a:p>
          <a:p>
            <a:r>
              <a:rPr lang="nl-NL" dirty="0"/>
              <a:t>5.7, oefening 7 (p. 12) 					meewerkend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6094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Hoofdzinnen en bijzinnen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altLang="nl-NL" sz="2000" kern="0" dirty="0">
                <a:solidFill>
                  <a:srgbClr val="0070C0"/>
                </a:solidFill>
                <a:ea typeface="ＭＳ Ｐゴシック"/>
                <a:cs typeface="Arial" panose="020B0604020202020204" pitchFamily="34" charset="0"/>
              </a:rPr>
              <a:t>Hoofdzin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: een zelfstandige zin waarvan de persoonsvorm meestal in het eerste zinsdeel of na het eerste zinsdeel staat.</a:t>
            </a:r>
          </a:p>
          <a:p>
            <a:pPr marL="0" indent="0">
              <a:buNone/>
            </a:pPr>
            <a:endParaRPr lang="nl-NL" altLang="nl-NL" sz="2000" dirty="0"/>
          </a:p>
          <a:p>
            <a:r>
              <a:rPr lang="nl-NL" altLang="nl-NL" sz="2000" dirty="0">
                <a:cs typeface="Arial" panose="020B0604020202020204" pitchFamily="34" charset="0"/>
              </a:rPr>
              <a:t>Ik </a:t>
            </a:r>
            <a:r>
              <a:rPr lang="nl-NL" altLang="nl-NL" sz="2000" i="1" dirty="0">
                <a:cs typeface="Arial" panose="020B0604020202020204" pitchFamily="34" charset="0"/>
              </a:rPr>
              <a:t>ga</a:t>
            </a:r>
            <a:r>
              <a:rPr lang="nl-NL" altLang="nl-NL" sz="2000" dirty="0">
                <a:cs typeface="Arial" panose="020B0604020202020204" pitchFamily="34" charset="0"/>
              </a:rPr>
              <a:t> vanmiddag lunchen met mijn moeder, </a:t>
            </a:r>
            <a:r>
              <a:rPr lang="nl-NL" altLang="nl-NL" sz="2000" b="1" dirty="0">
                <a:cs typeface="Arial" panose="020B0604020202020204" pitchFamily="34" charset="0"/>
              </a:rPr>
              <a:t>dus</a:t>
            </a:r>
            <a:r>
              <a:rPr lang="nl-NL" altLang="nl-NL" sz="2000" dirty="0">
                <a:cs typeface="Arial" panose="020B0604020202020204" pitchFamily="34" charset="0"/>
              </a:rPr>
              <a:t> ik </a:t>
            </a:r>
            <a:r>
              <a:rPr lang="nl-NL" altLang="nl-NL" sz="2000" i="1" dirty="0">
                <a:cs typeface="Arial" panose="020B0604020202020204" pitchFamily="34" charset="0"/>
              </a:rPr>
              <a:t>ben</a:t>
            </a:r>
            <a:r>
              <a:rPr lang="nl-NL" altLang="nl-NL" sz="2000" dirty="0">
                <a:cs typeface="Arial" panose="020B0604020202020204" pitchFamily="34" charset="0"/>
              </a:rPr>
              <a:t> wat later thuis.</a:t>
            </a:r>
          </a:p>
          <a:p>
            <a:r>
              <a:rPr lang="nl-NL" altLang="nl-NL" sz="2000" dirty="0">
                <a:cs typeface="Arial" panose="020B0604020202020204" pitchFamily="34" charset="0"/>
              </a:rPr>
              <a:t>Vanmiddag </a:t>
            </a:r>
            <a:r>
              <a:rPr lang="nl-NL" altLang="nl-NL" sz="2000" i="1" dirty="0">
                <a:cs typeface="Arial" panose="020B0604020202020204" pitchFamily="34" charset="0"/>
              </a:rPr>
              <a:t>ga</a:t>
            </a:r>
            <a:r>
              <a:rPr lang="nl-NL" altLang="nl-NL" sz="2000" dirty="0">
                <a:cs typeface="Arial" panose="020B0604020202020204" pitchFamily="34" charset="0"/>
              </a:rPr>
              <a:t> ik lunchen met mijn moeder, </a:t>
            </a:r>
            <a:r>
              <a:rPr lang="nl-NL" altLang="nl-NL" sz="2000" b="1" dirty="0">
                <a:cs typeface="Arial" panose="020B0604020202020204" pitchFamily="34" charset="0"/>
              </a:rPr>
              <a:t>dus</a:t>
            </a:r>
            <a:r>
              <a:rPr lang="nl-NL" altLang="nl-NL" sz="2000" dirty="0">
                <a:cs typeface="Arial" panose="020B0604020202020204" pitchFamily="34" charset="0"/>
              </a:rPr>
              <a:t> </a:t>
            </a:r>
            <a:r>
              <a:rPr lang="nl-NL" altLang="nl-NL" sz="2000" i="1" dirty="0">
                <a:cs typeface="Arial" panose="020B0604020202020204" pitchFamily="34" charset="0"/>
              </a:rPr>
              <a:t>ben</a:t>
            </a:r>
            <a:r>
              <a:rPr lang="nl-NL" altLang="nl-NL" sz="2000" dirty="0">
                <a:cs typeface="Arial" panose="020B0604020202020204" pitchFamily="34" charset="0"/>
              </a:rPr>
              <a:t> ik wat later thuis.</a:t>
            </a:r>
          </a:p>
          <a:p>
            <a:r>
              <a:rPr lang="nl-NL" altLang="nl-NL" sz="2000" i="1" dirty="0">
                <a:cs typeface="Arial" panose="020B0604020202020204" pitchFamily="34" charset="0"/>
              </a:rPr>
              <a:t>Ga</a:t>
            </a:r>
            <a:r>
              <a:rPr lang="nl-NL" altLang="nl-NL" sz="2000" dirty="0">
                <a:cs typeface="Arial" panose="020B0604020202020204" pitchFamily="34" charset="0"/>
              </a:rPr>
              <a:t> ik vanmiddag lunchen met mijn moeder </a:t>
            </a:r>
            <a:r>
              <a:rPr lang="nl-NL" altLang="nl-NL" sz="2000" b="1" dirty="0">
                <a:cs typeface="Arial" panose="020B0604020202020204" pitchFamily="34" charset="0"/>
              </a:rPr>
              <a:t>of</a:t>
            </a:r>
            <a:r>
              <a:rPr lang="nl-NL" altLang="nl-NL" sz="2000" dirty="0">
                <a:cs typeface="Arial" panose="020B0604020202020204" pitchFamily="34" charset="0"/>
              </a:rPr>
              <a:t> </a:t>
            </a:r>
            <a:r>
              <a:rPr lang="nl-NL" altLang="nl-NL" sz="2000" i="1" dirty="0">
                <a:cs typeface="Arial" panose="020B0604020202020204" pitchFamily="34" charset="0"/>
              </a:rPr>
              <a:t>ga</a:t>
            </a:r>
            <a:r>
              <a:rPr lang="nl-NL" altLang="nl-NL" sz="2000" dirty="0">
                <a:cs typeface="Arial" panose="020B0604020202020204" pitchFamily="34" charset="0"/>
              </a:rPr>
              <a:t> ik alleen met haar winkelen?</a:t>
            </a:r>
          </a:p>
          <a:p>
            <a:endParaRPr lang="nl-NL" altLang="nl-NL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3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Hoofdzinnen en bijzinnen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200"/>
              </a:lnSpc>
              <a:buClr>
                <a:schemeClr val="tx1"/>
              </a:buClr>
              <a:buSzPct val="100000"/>
              <a:buNone/>
            </a:pPr>
            <a:r>
              <a:rPr lang="nl-NL" altLang="nl-NL" sz="2000" dirty="0">
                <a:solidFill>
                  <a:srgbClr val="0070C0"/>
                </a:solidFill>
                <a:cs typeface="Arial" panose="020B0604020202020204" pitchFamily="34" charset="0"/>
              </a:rPr>
              <a:t>Bijzin</a:t>
            </a:r>
            <a:r>
              <a:rPr lang="nl-NL" altLang="nl-NL" sz="2000" dirty="0">
                <a:cs typeface="Arial" panose="020B0604020202020204" pitchFamily="34" charset="0"/>
              </a:rPr>
              <a:t>: een zin die deel uitmaakt van de hoofdzin. De persoonsvorm staat meestal in het laatste zinsdeel en kan ver verwijderd staan van het onderwerp.</a:t>
            </a:r>
          </a:p>
          <a:p>
            <a:pPr marL="0" indent="0">
              <a:buNone/>
            </a:pPr>
            <a:endParaRPr lang="nl-NL" altLang="nl-NL" sz="2000" dirty="0"/>
          </a:p>
          <a:p>
            <a:r>
              <a:rPr lang="nl-NL" altLang="nl-NL" sz="2000" dirty="0">
                <a:cs typeface="Arial" panose="020B0604020202020204" pitchFamily="34" charset="0"/>
              </a:rPr>
              <a:t>Mijn broer antwoordde </a:t>
            </a:r>
            <a:r>
              <a:rPr lang="nl-NL" altLang="nl-NL" sz="2000" b="1" u="sng" dirty="0">
                <a:cs typeface="Arial" panose="020B0604020202020204" pitchFamily="34" charset="0"/>
              </a:rPr>
              <a:t>dat</a:t>
            </a:r>
            <a:r>
              <a:rPr lang="nl-NL" altLang="nl-NL" sz="2000" u="sng" dirty="0">
                <a:cs typeface="Arial" panose="020B0604020202020204" pitchFamily="34" charset="0"/>
              </a:rPr>
              <a:t> hij graag </a:t>
            </a:r>
            <a:r>
              <a:rPr lang="nl-NL" altLang="nl-NL" sz="2000" i="1" u="sng" dirty="0">
                <a:cs typeface="Arial" panose="020B0604020202020204" pitchFamily="34" charset="0"/>
              </a:rPr>
              <a:t>wilde</a:t>
            </a:r>
            <a:r>
              <a:rPr lang="nl-NL" altLang="nl-NL" sz="2000" u="sng" dirty="0">
                <a:cs typeface="Arial" panose="020B0604020202020204" pitchFamily="34" charset="0"/>
              </a:rPr>
              <a:t> lunchen</a:t>
            </a:r>
            <a:r>
              <a:rPr lang="nl-NL" altLang="nl-NL" sz="2000" dirty="0">
                <a:cs typeface="Arial" panose="020B0604020202020204" pitchFamily="34" charset="0"/>
              </a:rPr>
              <a:t>.</a:t>
            </a:r>
          </a:p>
          <a:p>
            <a:r>
              <a:rPr lang="nl-NL" altLang="nl-NL" sz="2000" dirty="0">
                <a:cs typeface="Arial" panose="020B0604020202020204" pitchFamily="34" charset="0"/>
              </a:rPr>
              <a:t>Mijn broer was boos, </a:t>
            </a:r>
            <a:r>
              <a:rPr lang="nl-NL" altLang="nl-NL" sz="2000" b="1" u="sng" dirty="0">
                <a:cs typeface="Arial" panose="020B0604020202020204" pitchFamily="34" charset="0"/>
              </a:rPr>
              <a:t>omdat</a:t>
            </a:r>
            <a:r>
              <a:rPr lang="nl-NL" altLang="nl-NL" sz="2000" u="sng" dirty="0">
                <a:cs typeface="Arial" panose="020B0604020202020204" pitchFamily="34" charset="0"/>
              </a:rPr>
              <a:t> hij graag met moeder geluncht </a:t>
            </a:r>
            <a:r>
              <a:rPr lang="nl-NL" altLang="nl-NL" sz="2000" i="1" u="sng" dirty="0">
                <a:cs typeface="Arial" panose="020B0604020202020204" pitchFamily="34" charset="0"/>
              </a:rPr>
              <a:t>had</a:t>
            </a:r>
            <a:r>
              <a:rPr lang="nl-NL" altLang="nl-NL" sz="2000" dirty="0">
                <a:cs typeface="Arial" panose="020B0604020202020204" pitchFamily="34" charset="0"/>
              </a:rPr>
              <a:t>. </a:t>
            </a:r>
          </a:p>
          <a:p>
            <a:r>
              <a:rPr lang="nl-NL" altLang="nl-NL" sz="2000" b="1" u="sng" dirty="0">
                <a:cs typeface="Arial" panose="020B0604020202020204" pitchFamily="34" charset="0"/>
              </a:rPr>
              <a:t>Als</a:t>
            </a:r>
            <a:r>
              <a:rPr lang="nl-NL" altLang="nl-NL" sz="2000" u="sng" dirty="0">
                <a:cs typeface="Arial" panose="020B0604020202020204" pitchFamily="34" charset="0"/>
              </a:rPr>
              <a:t> mijn broer mee </a:t>
            </a:r>
            <a:r>
              <a:rPr lang="nl-NL" altLang="nl-NL" sz="2000" i="1" u="sng" dirty="0">
                <a:cs typeface="Arial" panose="020B0604020202020204" pitchFamily="34" charset="0"/>
              </a:rPr>
              <a:t>gaat</a:t>
            </a:r>
            <a:r>
              <a:rPr lang="nl-NL" altLang="nl-NL" sz="2000" u="sng" dirty="0">
                <a:cs typeface="Arial" panose="020B0604020202020204" pitchFamily="34" charset="0"/>
              </a:rPr>
              <a:t> lunchen</a:t>
            </a:r>
            <a:r>
              <a:rPr lang="nl-NL" altLang="nl-NL" sz="2000" dirty="0">
                <a:cs typeface="Arial" panose="020B0604020202020204" pitchFamily="34" charset="0"/>
              </a:rPr>
              <a:t>, kunnen we niet zijn surpriseparty plannen. </a:t>
            </a:r>
            <a:endParaRPr lang="nl-NL" altLang="nl-NL" sz="2000" b="1" dirty="0">
              <a:cs typeface="Arial" panose="020B0604020202020204" pitchFamily="34" charset="0"/>
            </a:endParaRPr>
          </a:p>
          <a:p>
            <a:endParaRPr lang="nl-NL" altLang="nl-NL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2733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Hoofdzinnen en bijzinnen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2200"/>
              </a:lnSpc>
              <a:buClr>
                <a:schemeClr val="tx1"/>
              </a:buClr>
              <a:buSzPct val="100000"/>
              <a:buNone/>
              <a:defRPr/>
            </a:pPr>
            <a:r>
              <a:rPr lang="nl-NL" sz="2000" dirty="0">
                <a:cs typeface="Arial" panose="020B0604020202020204" pitchFamily="34" charset="0"/>
              </a:rPr>
              <a:t>In een hoofdzin kun je </a:t>
            </a:r>
            <a:r>
              <a:rPr lang="nl-NL" sz="2000" i="1" dirty="0">
                <a:cs typeface="Arial" panose="020B0604020202020204" pitchFamily="34" charset="0"/>
              </a:rPr>
              <a:t>nooit</a:t>
            </a:r>
            <a:r>
              <a:rPr lang="nl-NL" sz="2000" dirty="0">
                <a:cs typeface="Arial" panose="020B0604020202020204" pitchFamily="34" charset="0"/>
              </a:rPr>
              <a:t> het woord ‘niet’ tussen de persoonsvorm en het onderwerp zetten.</a:t>
            </a:r>
            <a:endParaRPr lang="nl-NL" altLang="nl-NL" sz="2000" dirty="0"/>
          </a:p>
          <a:p>
            <a:pPr lvl="1"/>
            <a:r>
              <a:rPr lang="nl-NL" sz="2000" dirty="0">
                <a:cs typeface="Arial" panose="020B0604020202020204" pitchFamily="34" charset="0"/>
              </a:rPr>
              <a:t>Ik </a:t>
            </a:r>
            <a:r>
              <a:rPr lang="nl-NL" sz="2000" dirty="0">
                <a:solidFill>
                  <a:srgbClr val="FF0000"/>
                </a:solidFill>
                <a:cs typeface="Arial" panose="020B0604020202020204" pitchFamily="34" charset="0"/>
              </a:rPr>
              <a:t>niet</a:t>
            </a:r>
            <a:r>
              <a:rPr lang="nl-NL" sz="2000" dirty="0">
                <a:cs typeface="Arial" panose="020B0604020202020204" pitchFamily="34" charset="0"/>
              </a:rPr>
              <a:t> </a:t>
            </a:r>
            <a:r>
              <a:rPr lang="nl-NL" sz="2000" i="1" dirty="0">
                <a:cs typeface="Arial" panose="020B0604020202020204" pitchFamily="34" charset="0"/>
              </a:rPr>
              <a:t>ga</a:t>
            </a:r>
            <a:r>
              <a:rPr lang="nl-NL" sz="2000" dirty="0">
                <a:cs typeface="Arial" panose="020B0604020202020204" pitchFamily="34" charset="0"/>
              </a:rPr>
              <a:t> vanmiddag lunchen met mijn moeder, </a:t>
            </a:r>
            <a:r>
              <a:rPr lang="nl-NL" sz="2000" b="1" dirty="0">
                <a:cs typeface="Arial" panose="020B0604020202020204" pitchFamily="34" charset="0"/>
              </a:rPr>
              <a:t>dus</a:t>
            </a:r>
            <a:r>
              <a:rPr lang="nl-NL" sz="2000" dirty="0">
                <a:cs typeface="Arial" panose="020B0604020202020204" pitchFamily="34" charset="0"/>
              </a:rPr>
              <a:t> ik </a:t>
            </a:r>
            <a:r>
              <a:rPr lang="nl-NL" sz="2000" dirty="0">
                <a:solidFill>
                  <a:srgbClr val="FF0000"/>
                </a:solidFill>
                <a:cs typeface="Arial" panose="020B0604020202020204" pitchFamily="34" charset="0"/>
              </a:rPr>
              <a:t>niet</a:t>
            </a:r>
            <a:r>
              <a:rPr lang="nl-NL" sz="2000" dirty="0">
                <a:cs typeface="Arial" panose="020B0604020202020204" pitchFamily="34" charset="0"/>
              </a:rPr>
              <a:t> </a:t>
            </a:r>
            <a:r>
              <a:rPr lang="nl-NL" sz="2000" i="1" dirty="0">
                <a:cs typeface="Arial" panose="020B0604020202020204" pitchFamily="34" charset="0"/>
              </a:rPr>
              <a:t>ben</a:t>
            </a:r>
            <a:r>
              <a:rPr lang="nl-NL" sz="2000" dirty="0">
                <a:cs typeface="Arial" panose="020B0604020202020204" pitchFamily="34" charset="0"/>
              </a:rPr>
              <a:t> wat later thuis.</a:t>
            </a:r>
          </a:p>
          <a:p>
            <a:pPr lvl="1"/>
            <a:r>
              <a:rPr lang="nl-NL" sz="2000" dirty="0">
                <a:cs typeface="Arial" panose="020B0604020202020204" pitchFamily="34" charset="0"/>
              </a:rPr>
              <a:t>Mijn broer </a:t>
            </a:r>
            <a:r>
              <a:rPr lang="nl-NL" sz="2000" dirty="0">
                <a:solidFill>
                  <a:srgbClr val="FF0000"/>
                </a:solidFill>
                <a:cs typeface="Arial" panose="020B0604020202020204" pitchFamily="34" charset="0"/>
              </a:rPr>
              <a:t>niet</a:t>
            </a:r>
            <a:r>
              <a:rPr lang="nl-NL" sz="2000" dirty="0">
                <a:cs typeface="Arial" panose="020B0604020202020204" pitchFamily="34" charset="0"/>
              </a:rPr>
              <a:t> antwoordde </a:t>
            </a:r>
            <a:r>
              <a:rPr lang="nl-NL" sz="2000" b="1" u="sng" dirty="0">
                <a:cs typeface="Arial" panose="020B0604020202020204" pitchFamily="34" charset="0"/>
              </a:rPr>
              <a:t>dat</a:t>
            </a:r>
            <a:r>
              <a:rPr lang="nl-NL" sz="2000" u="sng" dirty="0">
                <a:cs typeface="Arial" panose="020B0604020202020204" pitchFamily="34" charset="0"/>
              </a:rPr>
              <a:t> hij </a:t>
            </a:r>
            <a:r>
              <a:rPr lang="nl-NL" sz="2000" u="sng" dirty="0">
                <a:solidFill>
                  <a:srgbClr val="008000"/>
                </a:solidFill>
                <a:cs typeface="Arial" panose="020B0604020202020204" pitchFamily="34" charset="0"/>
              </a:rPr>
              <a:t>niet</a:t>
            </a:r>
            <a:r>
              <a:rPr lang="nl-NL" sz="2000" u="sng" dirty="0">
                <a:cs typeface="Arial" panose="020B0604020202020204" pitchFamily="34" charset="0"/>
              </a:rPr>
              <a:t> graag </a:t>
            </a:r>
            <a:r>
              <a:rPr lang="nl-NL" sz="2000" i="1" u="sng" dirty="0">
                <a:cs typeface="Arial" panose="020B0604020202020204" pitchFamily="34" charset="0"/>
              </a:rPr>
              <a:t>wilde</a:t>
            </a:r>
            <a:r>
              <a:rPr lang="nl-NL" sz="2000" u="sng" dirty="0">
                <a:cs typeface="Arial" panose="020B0604020202020204" pitchFamily="34" charset="0"/>
              </a:rPr>
              <a:t> lunchen</a:t>
            </a:r>
            <a:r>
              <a:rPr lang="nl-NL" sz="2000" dirty="0">
                <a:cs typeface="Arial" panose="020B0604020202020204" pitchFamily="34" charset="0"/>
              </a:rPr>
              <a:t>.</a:t>
            </a:r>
          </a:p>
          <a:p>
            <a:pPr lvl="1"/>
            <a:r>
              <a:rPr lang="nl-NL" sz="2000" b="1" u="sng" dirty="0">
                <a:cs typeface="Arial" panose="020B0604020202020204" pitchFamily="34" charset="0"/>
              </a:rPr>
              <a:t>Als</a:t>
            </a:r>
            <a:r>
              <a:rPr lang="nl-NL" sz="2000" u="sng" dirty="0">
                <a:cs typeface="Arial" panose="020B0604020202020204" pitchFamily="34" charset="0"/>
              </a:rPr>
              <a:t> mijn broer </a:t>
            </a:r>
            <a:r>
              <a:rPr lang="nl-NL" sz="2000" u="sng" dirty="0">
                <a:solidFill>
                  <a:srgbClr val="008000"/>
                </a:solidFill>
                <a:cs typeface="Arial" panose="020B0604020202020204" pitchFamily="34" charset="0"/>
              </a:rPr>
              <a:t>niet </a:t>
            </a:r>
            <a:r>
              <a:rPr lang="nl-NL" sz="2000" u="sng" dirty="0">
                <a:cs typeface="Arial" panose="020B0604020202020204" pitchFamily="34" charset="0"/>
              </a:rPr>
              <a:t>mee </a:t>
            </a:r>
            <a:r>
              <a:rPr lang="nl-NL" sz="2000" i="1" u="sng" dirty="0">
                <a:cs typeface="Arial" panose="020B0604020202020204" pitchFamily="34" charset="0"/>
              </a:rPr>
              <a:t>gaat</a:t>
            </a:r>
            <a:r>
              <a:rPr lang="nl-NL" sz="2000" u="sng" dirty="0">
                <a:cs typeface="Arial" panose="020B0604020202020204" pitchFamily="34" charset="0"/>
              </a:rPr>
              <a:t> lunchen</a:t>
            </a:r>
            <a:r>
              <a:rPr lang="nl-NL" sz="2000" dirty="0">
                <a:cs typeface="Arial" panose="020B0604020202020204" pitchFamily="34" charset="0"/>
              </a:rPr>
              <a:t>, kunnen </a:t>
            </a:r>
            <a:r>
              <a:rPr lang="nl-NL" sz="2000" dirty="0">
                <a:solidFill>
                  <a:srgbClr val="FF0000"/>
                </a:solidFill>
                <a:cs typeface="Arial" panose="020B0604020202020204" pitchFamily="34" charset="0"/>
              </a:rPr>
              <a:t>niet</a:t>
            </a:r>
            <a:r>
              <a:rPr lang="nl-NL" sz="2000" dirty="0">
                <a:cs typeface="Arial" panose="020B0604020202020204" pitchFamily="34" charset="0"/>
              </a:rPr>
              <a:t> we niet zijn surpriseparty plannen. </a:t>
            </a:r>
          </a:p>
          <a:p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marL="0" lvl="1" indent="0">
              <a:lnSpc>
                <a:spcPts val="2200"/>
              </a:lnSpc>
              <a:buClr>
                <a:schemeClr val="tx1"/>
              </a:buClr>
              <a:buSzPct val="100000"/>
              <a:buNone/>
              <a:defRPr/>
            </a:pPr>
            <a:r>
              <a:rPr lang="nl-NL" sz="2000" dirty="0">
                <a:cs typeface="Arial" panose="020B0604020202020204" pitchFamily="34" charset="0"/>
              </a:rPr>
              <a:t>Een bijzin kan je vervangen door één woord (vervangingsproef).</a:t>
            </a:r>
            <a:endParaRPr lang="nl-NL" altLang="nl-NL" sz="2000" dirty="0"/>
          </a:p>
          <a:p>
            <a:pPr lvl="1"/>
            <a:r>
              <a:rPr lang="nl-NL" sz="2000" dirty="0">
                <a:cs typeface="Arial" panose="020B0604020202020204" pitchFamily="34" charset="0"/>
              </a:rPr>
              <a:t>Mijn broer antwoordde </a:t>
            </a:r>
            <a:r>
              <a:rPr lang="nl-NL" sz="2000" b="1" dirty="0">
                <a:cs typeface="Arial" panose="020B0604020202020204" pitchFamily="34" charset="0"/>
              </a:rPr>
              <a:t>dat</a:t>
            </a:r>
            <a:r>
              <a:rPr lang="nl-NL" sz="2000" dirty="0">
                <a:cs typeface="Arial" panose="020B0604020202020204" pitchFamily="34" charset="0"/>
              </a:rPr>
              <a:t>. </a:t>
            </a:r>
            <a:r>
              <a:rPr lang="nl-NL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[dat hij graag wilde lunchen]</a:t>
            </a:r>
          </a:p>
          <a:p>
            <a:pPr lvl="1"/>
            <a:r>
              <a:rPr lang="nl-NL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[Als mijn broer mee gaat lunchen] </a:t>
            </a:r>
            <a:r>
              <a:rPr lang="nl-NL" sz="2000" b="1" dirty="0">
                <a:cs typeface="Arial" panose="020B0604020202020204" pitchFamily="34" charset="0"/>
              </a:rPr>
              <a:t>Daarom </a:t>
            </a:r>
            <a:r>
              <a:rPr lang="nl-NL" sz="2000" dirty="0">
                <a:cs typeface="Arial" panose="020B0604020202020204" pitchFamily="34" charset="0"/>
              </a:rPr>
              <a:t>kunnen we niet zijn surpriseparty plannen. </a:t>
            </a:r>
          </a:p>
          <a:p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r>
              <a:rPr lang="nl-NL" sz="2000" dirty="0">
                <a:cs typeface="Arial" panose="020B0604020202020204" pitchFamily="34" charset="0"/>
              </a:rPr>
              <a:t>Alleen een hoofdzin kan het werkwoord </a:t>
            </a:r>
            <a:r>
              <a:rPr lang="nl-NL" sz="2000" i="1" dirty="0">
                <a:cs typeface="Arial" panose="020B0604020202020204" pitchFamily="34" charset="0"/>
              </a:rPr>
              <a:t>links</a:t>
            </a:r>
            <a:r>
              <a:rPr lang="nl-NL" sz="2000" dirty="0">
                <a:cs typeface="Arial" panose="020B0604020202020204" pitchFamily="34" charset="0"/>
              </a:rPr>
              <a:t> van het onderwerp hebben.</a:t>
            </a:r>
          </a:p>
          <a:p>
            <a:r>
              <a:rPr lang="nl-NL" sz="2000" dirty="0">
                <a:cs typeface="Arial" panose="020B0604020202020204" pitchFamily="34" charset="0"/>
              </a:rPr>
              <a:t>Een bijzin begint </a:t>
            </a:r>
            <a:r>
              <a:rPr lang="nl-NL" sz="2000" i="1" dirty="0">
                <a:cs typeface="Arial" panose="020B0604020202020204" pitchFamily="34" charset="0"/>
              </a:rPr>
              <a:t>bijna altijd </a:t>
            </a:r>
            <a:r>
              <a:rPr lang="nl-NL" sz="2000" dirty="0">
                <a:cs typeface="Arial" panose="020B0604020202020204" pitchFamily="34" charset="0"/>
              </a:rPr>
              <a:t>met een verbindingswoord.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altLang="nl-NL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160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Enkelvoudige en samengestelde zinnen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2200"/>
              </a:lnSpc>
              <a:buClr>
                <a:schemeClr val="tx1"/>
              </a:buClr>
              <a:buSzPct val="100000"/>
              <a:buNone/>
            </a:pPr>
            <a:r>
              <a:rPr lang="nl-NL" altLang="nl-NL" sz="2000" dirty="0">
                <a:solidFill>
                  <a:srgbClr val="0070C0"/>
                </a:solidFill>
                <a:cs typeface="Arial" panose="020B0604020202020204" pitchFamily="34" charset="0"/>
              </a:rPr>
              <a:t>Enkelvoudige zin</a:t>
            </a:r>
            <a:r>
              <a:rPr lang="nl-NL" altLang="nl-NL" sz="2000" dirty="0">
                <a:cs typeface="Arial" panose="020B0604020202020204" pitchFamily="34" charset="0"/>
              </a:rPr>
              <a:t>: een enkelvoudige zin bestaat uit één vervoegd werkwoord (persoonsvorm) en een onderwerp.</a:t>
            </a:r>
          </a:p>
          <a:p>
            <a:pPr lvl="1"/>
            <a:r>
              <a:rPr lang="nl-NL" altLang="nl-NL" sz="2000" u="sng" dirty="0">
                <a:cs typeface="Arial" panose="020B0604020202020204" pitchFamily="34" charset="0"/>
              </a:rPr>
              <a:t>Wij</a:t>
            </a:r>
            <a:r>
              <a:rPr lang="nl-NL" altLang="nl-NL" sz="2000" dirty="0">
                <a:cs typeface="Arial" panose="020B0604020202020204" pitchFamily="34" charset="0"/>
              </a:rPr>
              <a:t> </a:t>
            </a:r>
            <a:r>
              <a:rPr lang="nl-NL" altLang="nl-NL" sz="2000" u="sng" dirty="0">
                <a:cs typeface="Arial" panose="020B0604020202020204" pitchFamily="34" charset="0"/>
              </a:rPr>
              <a:t>kopen</a:t>
            </a:r>
            <a:r>
              <a:rPr lang="nl-NL" altLang="nl-NL" sz="2000" dirty="0">
                <a:cs typeface="Arial" panose="020B0604020202020204" pitchFamily="34" charset="0"/>
              </a:rPr>
              <a:t> een stoel. </a:t>
            </a:r>
          </a:p>
          <a:p>
            <a:pPr lvl="1"/>
            <a:r>
              <a:rPr lang="nl-NL" altLang="nl-NL" sz="2000" u="sng" dirty="0">
                <a:cs typeface="Arial" panose="020B0604020202020204" pitchFamily="34" charset="0"/>
              </a:rPr>
              <a:t>Wij</a:t>
            </a:r>
            <a:r>
              <a:rPr lang="nl-NL" altLang="nl-NL" sz="2000" dirty="0">
                <a:cs typeface="Arial" panose="020B0604020202020204" pitchFamily="34" charset="0"/>
              </a:rPr>
              <a:t> </a:t>
            </a:r>
            <a:r>
              <a:rPr lang="nl-NL" altLang="nl-NL" sz="2000" u="sng" dirty="0">
                <a:cs typeface="Arial" panose="020B0604020202020204" pitchFamily="34" charset="0"/>
              </a:rPr>
              <a:t>kopen</a:t>
            </a:r>
            <a:r>
              <a:rPr lang="nl-NL" altLang="nl-NL" sz="2000" dirty="0">
                <a:cs typeface="Arial" panose="020B0604020202020204" pitchFamily="34" charset="0"/>
              </a:rPr>
              <a:t> een stoel voor haar. </a:t>
            </a:r>
          </a:p>
          <a:p>
            <a:pPr lvl="1"/>
            <a:r>
              <a:rPr lang="nl-NL" altLang="nl-NL" sz="2000" dirty="0">
                <a:cs typeface="Arial" panose="020B0604020202020204" pitchFamily="34" charset="0"/>
              </a:rPr>
              <a:t>Morgen </a:t>
            </a:r>
            <a:r>
              <a:rPr lang="nl-NL" altLang="nl-NL" sz="2000" u="sng" dirty="0">
                <a:cs typeface="Arial" panose="020B0604020202020204" pitchFamily="34" charset="0"/>
              </a:rPr>
              <a:t>kopen</a:t>
            </a:r>
            <a:r>
              <a:rPr lang="nl-NL" altLang="nl-NL" sz="2000" dirty="0">
                <a:cs typeface="Arial" panose="020B0604020202020204" pitchFamily="34" charset="0"/>
              </a:rPr>
              <a:t> </a:t>
            </a:r>
            <a:r>
              <a:rPr lang="nl-NL" altLang="nl-NL" sz="2000" u="sng" dirty="0">
                <a:cs typeface="Arial" panose="020B0604020202020204" pitchFamily="34" charset="0"/>
              </a:rPr>
              <a:t>wij</a:t>
            </a:r>
            <a:r>
              <a:rPr lang="nl-NL" altLang="nl-NL" sz="2000" dirty="0">
                <a:cs typeface="Arial" panose="020B0604020202020204" pitchFamily="34" charset="0"/>
              </a:rPr>
              <a:t> een stoel voor haar.</a:t>
            </a:r>
          </a:p>
          <a:p>
            <a:pPr lvl="1"/>
            <a:endParaRPr lang="nl-NL" sz="2000" dirty="0">
              <a:cs typeface="Arial" panose="020B0604020202020204" pitchFamily="34" charset="0"/>
            </a:endParaRPr>
          </a:p>
          <a:p>
            <a:pPr marL="0" indent="0">
              <a:lnSpc>
                <a:spcPts val="2200"/>
              </a:lnSpc>
              <a:buClr>
                <a:schemeClr val="tx1"/>
              </a:buClr>
              <a:buSzPct val="100000"/>
              <a:buNone/>
            </a:pPr>
            <a:r>
              <a:rPr lang="nl-NL" altLang="nl-NL" sz="2000" dirty="0">
                <a:solidFill>
                  <a:srgbClr val="0070C0"/>
                </a:solidFill>
                <a:cs typeface="Arial" panose="020B0604020202020204" pitchFamily="34" charset="0"/>
              </a:rPr>
              <a:t>Samengestelde zin</a:t>
            </a:r>
            <a:r>
              <a:rPr lang="nl-NL" altLang="nl-NL" sz="2000" dirty="0">
                <a:cs typeface="Arial" panose="020B0604020202020204" pitchFamily="34" charset="0"/>
              </a:rPr>
              <a:t>: een samengestelde zin bestaat uit meer dan één vervoegd werkwoord (persoonsvorm) en meer onderwerpen. </a:t>
            </a:r>
          </a:p>
          <a:p>
            <a:pPr lvl="1"/>
            <a:r>
              <a:rPr lang="nl-NL" altLang="nl-NL" sz="2000" u="sng" dirty="0">
                <a:cs typeface="Arial" panose="020B0604020202020204" pitchFamily="34" charset="0"/>
              </a:rPr>
              <a:t>Wij</a:t>
            </a:r>
            <a:r>
              <a:rPr lang="nl-NL" altLang="nl-NL" sz="2000" dirty="0">
                <a:cs typeface="Arial" panose="020B0604020202020204" pitchFamily="34" charset="0"/>
              </a:rPr>
              <a:t> </a:t>
            </a:r>
            <a:r>
              <a:rPr lang="nl-NL" altLang="nl-NL" sz="2000" u="sng" dirty="0">
                <a:cs typeface="Arial" panose="020B0604020202020204" pitchFamily="34" charset="0"/>
              </a:rPr>
              <a:t>kopen</a:t>
            </a:r>
            <a:r>
              <a:rPr lang="nl-NL" altLang="nl-NL" sz="2000" dirty="0">
                <a:cs typeface="Arial" panose="020B0604020202020204" pitchFamily="34" charset="0"/>
              </a:rPr>
              <a:t> een stoel en </a:t>
            </a:r>
            <a:r>
              <a:rPr lang="nl-NL" altLang="nl-NL" sz="2000" u="sng" dirty="0">
                <a:cs typeface="Arial" panose="020B0604020202020204" pitchFamily="34" charset="0"/>
              </a:rPr>
              <a:t>mijn nichtje</a:t>
            </a:r>
            <a:r>
              <a:rPr lang="nl-NL" altLang="nl-NL" sz="2000" dirty="0">
                <a:cs typeface="Arial" panose="020B0604020202020204" pitchFamily="34" charset="0"/>
              </a:rPr>
              <a:t> </a:t>
            </a:r>
            <a:r>
              <a:rPr lang="nl-NL" altLang="nl-NL" sz="2000" u="sng" dirty="0">
                <a:cs typeface="Arial" panose="020B0604020202020204" pitchFamily="34" charset="0"/>
              </a:rPr>
              <a:t>kijkt</a:t>
            </a:r>
            <a:r>
              <a:rPr lang="nl-NL" altLang="nl-NL" sz="2000" dirty="0">
                <a:cs typeface="Arial" panose="020B0604020202020204" pitchFamily="34" charset="0"/>
              </a:rPr>
              <a:t> naar een </a:t>
            </a:r>
            <a:r>
              <a:rPr lang="nl-NL" altLang="nl-NL" sz="2000" dirty="0" err="1">
                <a:cs typeface="Arial" panose="020B0604020202020204" pitchFamily="34" charset="0"/>
              </a:rPr>
              <a:t>loungeset</a:t>
            </a:r>
            <a:r>
              <a:rPr lang="nl-NL" altLang="nl-NL" sz="2000" dirty="0">
                <a:cs typeface="Arial" panose="020B0604020202020204" pitchFamily="34" charset="0"/>
              </a:rPr>
              <a:t>. </a:t>
            </a:r>
          </a:p>
          <a:p>
            <a:pPr lvl="1"/>
            <a:r>
              <a:rPr lang="nl-NL" altLang="nl-NL" sz="2000" u="sng" dirty="0">
                <a:cs typeface="Arial" panose="020B0604020202020204" pitchFamily="34" charset="0"/>
              </a:rPr>
              <a:t>Ik</a:t>
            </a:r>
            <a:r>
              <a:rPr lang="nl-NL" altLang="nl-NL" sz="2000" dirty="0">
                <a:cs typeface="Arial" panose="020B0604020202020204" pitchFamily="34" charset="0"/>
              </a:rPr>
              <a:t> </a:t>
            </a:r>
            <a:r>
              <a:rPr lang="nl-NL" altLang="nl-NL" sz="2000" u="sng" dirty="0">
                <a:cs typeface="Arial" panose="020B0604020202020204" pitchFamily="34" charset="0"/>
              </a:rPr>
              <a:t>denk</a:t>
            </a:r>
            <a:r>
              <a:rPr lang="nl-NL" altLang="nl-NL" sz="2000" dirty="0">
                <a:cs typeface="Arial" panose="020B0604020202020204" pitchFamily="34" charset="0"/>
              </a:rPr>
              <a:t> dat </a:t>
            </a:r>
            <a:r>
              <a:rPr lang="nl-NL" altLang="nl-NL" sz="2000" u="sng" dirty="0">
                <a:cs typeface="Arial" panose="020B0604020202020204" pitchFamily="34" charset="0"/>
              </a:rPr>
              <a:t>ik</a:t>
            </a:r>
            <a:r>
              <a:rPr lang="nl-NL" altLang="nl-NL" sz="2000" dirty="0">
                <a:cs typeface="Arial" panose="020B0604020202020204" pitchFamily="34" charset="0"/>
              </a:rPr>
              <a:t> naar huis </a:t>
            </a:r>
            <a:r>
              <a:rPr lang="nl-NL" altLang="nl-NL" sz="2000" u="sng" dirty="0">
                <a:cs typeface="Arial" panose="020B0604020202020204" pitchFamily="34" charset="0"/>
              </a:rPr>
              <a:t>ga</a:t>
            </a:r>
            <a:r>
              <a:rPr lang="nl-NL" altLang="nl-NL" sz="2000" dirty="0">
                <a:cs typeface="Arial" panose="020B0604020202020204" pitchFamily="34" charset="0"/>
              </a:rPr>
              <a:t>, omdat </a:t>
            </a:r>
            <a:r>
              <a:rPr lang="nl-NL" altLang="nl-NL" sz="2000" u="sng" dirty="0">
                <a:cs typeface="Arial" panose="020B0604020202020204" pitchFamily="34" charset="0"/>
              </a:rPr>
              <a:t>ik</a:t>
            </a:r>
            <a:r>
              <a:rPr lang="nl-NL" altLang="nl-NL" sz="2000" dirty="0">
                <a:cs typeface="Arial" panose="020B0604020202020204" pitchFamily="34" charset="0"/>
              </a:rPr>
              <a:t> hier niets meer </a:t>
            </a:r>
            <a:r>
              <a:rPr lang="nl-NL" altLang="nl-NL" sz="2000" u="sng" dirty="0">
                <a:cs typeface="Arial" panose="020B0604020202020204" pitchFamily="34" charset="0"/>
              </a:rPr>
              <a:t>kan</a:t>
            </a:r>
            <a:r>
              <a:rPr lang="nl-NL" altLang="nl-NL" sz="2000" dirty="0">
                <a:cs typeface="Arial" panose="020B0604020202020204" pitchFamily="34" charset="0"/>
              </a:rPr>
              <a:t> vinden.</a:t>
            </a:r>
            <a:endParaRPr lang="nl-NL" altLang="nl-NL" sz="2000" b="1" dirty="0">
              <a:cs typeface="Arial" panose="020B0604020202020204" pitchFamily="34" charset="0"/>
            </a:endParaRPr>
          </a:p>
          <a:p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altLang="nl-NL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11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Incongruentie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2200" dirty="0"/>
              <a:t>Congruentie is de overeenkomst tussen onderwerp en persoonsvorm in persoon en getal. We spreken van incongruentie als daarvan geen sprake is.</a:t>
            </a:r>
          </a:p>
          <a:p>
            <a:pPr>
              <a:lnSpc>
                <a:spcPct val="100000"/>
              </a:lnSpc>
            </a:pPr>
            <a:endParaRPr lang="nl-NL" sz="2200" dirty="0"/>
          </a:p>
          <a:p>
            <a:pPr>
              <a:lnSpc>
                <a:spcPct val="100000"/>
              </a:lnSpc>
            </a:pPr>
            <a:r>
              <a:rPr lang="nl-NL" sz="2200" dirty="0"/>
              <a:t>Een grote groep supporters </a:t>
            </a:r>
            <a:r>
              <a:rPr lang="nl-NL" sz="2200" u="sng" dirty="0"/>
              <a:t>reisde/reisden</a:t>
            </a:r>
            <a:r>
              <a:rPr lang="nl-NL" sz="2200" dirty="0"/>
              <a:t> af naar de wereldkampioenschappen in Parijs.</a:t>
            </a:r>
          </a:p>
          <a:p>
            <a:pPr>
              <a:lnSpc>
                <a:spcPct val="100000"/>
              </a:lnSpc>
            </a:pPr>
            <a:r>
              <a:rPr lang="nl-NL" sz="2200" dirty="0"/>
              <a:t>Ik vermoed dat het aantal geïnteresseerden kleiner </a:t>
            </a:r>
            <a:r>
              <a:rPr lang="nl-NL" sz="2200" u="sng" dirty="0"/>
              <a:t>is/zijn</a:t>
            </a:r>
            <a:r>
              <a:rPr lang="nl-NL" sz="2200" dirty="0"/>
              <a:t> dan we verwachten.</a:t>
            </a:r>
          </a:p>
          <a:p>
            <a:pPr>
              <a:lnSpc>
                <a:spcPct val="100000"/>
              </a:lnSpc>
            </a:pPr>
            <a:r>
              <a:rPr lang="nl-NL" sz="2200" dirty="0"/>
              <a:t>Zowel de speler als de trainer </a:t>
            </a:r>
            <a:r>
              <a:rPr lang="nl-NL" sz="2200" u="sng" dirty="0"/>
              <a:t>ziet/zien</a:t>
            </a:r>
            <a:r>
              <a:rPr lang="nl-NL" sz="2200" dirty="0"/>
              <a:t> het nut in van een advies door een voedseldeskundige.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1919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2322FAF2-3101-4D33-9747-B5779E2F87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08175" y="2188686"/>
            <a:ext cx="6284071" cy="3305421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0C743E7-C543-4BD5-A5A7-6CDAF71E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Feedbackbespreking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36AD465-3078-46C4-8D08-A2A2944A7D80}"/>
              </a:ext>
            </a:extLst>
          </p:cNvPr>
          <p:cNvSpPr txBox="1"/>
          <p:nvPr/>
        </p:nvSpPr>
        <p:spPr>
          <a:xfrm>
            <a:off x="2208175" y="5680953"/>
            <a:ext cx="62840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>
                <a:hlinkClick r:id="rId3" tooltip="http://www.pngall.com/thank-you-png"/>
              </a:rPr>
              <a:t>Deze foto</a:t>
            </a:r>
            <a:r>
              <a:rPr lang="nl-NL" sz="900"/>
              <a:t> van Onbekende auteur is gelicentieerd onder </a:t>
            </a:r>
            <a:r>
              <a:rPr lang="nl-NL" sz="900">
                <a:hlinkClick r:id="rId4" tooltip="https://creativecommons.org/licenses/by-nc/3.0/"/>
              </a:rPr>
              <a:t>CC BY-NC</a:t>
            </a:r>
            <a:endParaRPr lang="nl-NL" sz="900"/>
          </a:p>
        </p:txBody>
      </p:sp>
    </p:spTree>
    <p:extLst>
      <p:ext uri="{BB962C8B-B14F-4D97-AF65-F5344CB8AC3E}">
        <p14:creationId xmlns:p14="http://schemas.microsoft.com/office/powerpoint/2010/main" val="3750877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A56DB6-B50C-4D23-8DBE-DF5722CD4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1F6E29-1958-482E-934B-2250BAC43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5.8, oefening 8 (p. 13)  </a:t>
            </a:r>
          </a:p>
        </p:txBody>
      </p:sp>
    </p:spTree>
    <p:extLst>
      <p:ext uri="{BB962C8B-B14F-4D97-AF65-F5344CB8AC3E}">
        <p14:creationId xmlns:p14="http://schemas.microsoft.com/office/powerpoint/2010/main" val="1896290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E40A2-32A6-4568-BCAD-E5BB0A892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Lesafsluiting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BA8763-3C55-4FD5-AA5B-1D86A9E1C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Opdrachten afmaken + nakijken </a:t>
            </a:r>
          </a:p>
          <a:p>
            <a:r>
              <a:rPr lang="nl-NL" dirty="0"/>
              <a:t>Klaar? </a:t>
            </a:r>
            <a:br>
              <a:rPr lang="nl-NL" dirty="0"/>
            </a:br>
            <a:r>
              <a:rPr lang="nl-NL" dirty="0"/>
              <a:t>Kom je opdrachten even laten zien bij de docent. </a:t>
            </a:r>
          </a:p>
          <a:p>
            <a:r>
              <a:rPr lang="nl-NL" dirty="0"/>
              <a:t>Optioneel: extra oefening op </a:t>
            </a:r>
            <a:r>
              <a:rPr lang="nl-NL" dirty="0">
                <a:hlinkClick r:id="rId2"/>
              </a:rPr>
              <a:t>https://ikschrijfbeter.nl/grammatica/oefenen-zinsdelen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Volgende week: meer grammatica! </a:t>
            </a:r>
            <a:br>
              <a:rPr lang="nl-NL" dirty="0"/>
            </a:br>
            <a:r>
              <a:rPr lang="nl-NL" dirty="0"/>
              <a:t>			  veel oefening (ook over de andere onderwerpen</a:t>
            </a:r>
            <a:br>
              <a:rPr lang="nl-NL" dirty="0"/>
            </a:br>
            <a:r>
              <a:rPr lang="nl-NL" dirty="0"/>
              <a:t>                            als daar tijd voor is) </a:t>
            </a:r>
          </a:p>
        </p:txBody>
      </p:sp>
    </p:spTree>
    <p:extLst>
      <p:ext uri="{BB962C8B-B14F-4D97-AF65-F5344CB8AC3E}">
        <p14:creationId xmlns:p14="http://schemas.microsoft.com/office/powerpoint/2010/main" val="397896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90719" y="307498"/>
            <a:ext cx="907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Basis Nederlands</a:t>
            </a:r>
            <a:endParaRPr lang="nl-NL" sz="2800" b="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Opzet zinsstructuur, les 5 en 6</a:t>
            </a:r>
            <a:endParaRPr lang="nl-NL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4334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dirty="0"/>
              <a:t>Les 5</a:t>
            </a:r>
          </a:p>
          <a:p>
            <a:r>
              <a:rPr lang="nl-NL" sz="2000" dirty="0"/>
              <a:t>Leestekens </a:t>
            </a:r>
          </a:p>
          <a:p>
            <a:r>
              <a:rPr lang="nl-NL" sz="2000" dirty="0"/>
              <a:t>Zinsdelen</a:t>
            </a:r>
          </a:p>
          <a:p>
            <a:r>
              <a:rPr lang="nl-NL" sz="2000" dirty="0"/>
              <a:t>Vervangingsproef</a:t>
            </a:r>
          </a:p>
          <a:p>
            <a:r>
              <a:rPr lang="nl-NL" sz="2000" dirty="0"/>
              <a:t>Onderwerp</a:t>
            </a:r>
          </a:p>
          <a:p>
            <a:r>
              <a:rPr lang="nl-NL" sz="2000" dirty="0"/>
              <a:t>Werkwoordelijk gezegde</a:t>
            </a:r>
          </a:p>
          <a:p>
            <a:r>
              <a:rPr lang="nl-NL" sz="2000" dirty="0"/>
              <a:t>Lijdend voorwerp</a:t>
            </a:r>
          </a:p>
          <a:p>
            <a:r>
              <a:rPr lang="nl-NL" sz="2000" dirty="0"/>
              <a:t>Meewerkend voorwerp</a:t>
            </a:r>
          </a:p>
          <a:p>
            <a:r>
              <a:rPr lang="nl-NL" sz="2000" dirty="0"/>
              <a:t>Hoofdzinnen en bijzinnen</a:t>
            </a:r>
          </a:p>
          <a:p>
            <a:r>
              <a:rPr lang="nl-NL" sz="2000" dirty="0"/>
              <a:t>Enkelvoudige en samengestelde zinnen</a:t>
            </a:r>
          </a:p>
          <a:p>
            <a:r>
              <a:rPr lang="nl-NL" sz="2000" dirty="0"/>
              <a:t>Incongruentie</a:t>
            </a:r>
          </a:p>
          <a:p>
            <a:endParaRPr lang="nl-NL" sz="20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204334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900" dirty="0"/>
              <a:t>Les 6</a:t>
            </a:r>
          </a:p>
          <a:p>
            <a:r>
              <a:rPr lang="nl-NL" sz="1900" dirty="0"/>
              <a:t>Lidwoord</a:t>
            </a:r>
          </a:p>
          <a:p>
            <a:r>
              <a:rPr lang="nl-NL" sz="1900" dirty="0"/>
              <a:t>Voorzetsel</a:t>
            </a:r>
          </a:p>
          <a:p>
            <a:r>
              <a:rPr lang="nl-NL" sz="1900" dirty="0"/>
              <a:t>Werkwoord</a:t>
            </a:r>
          </a:p>
          <a:p>
            <a:r>
              <a:rPr lang="nl-NL" sz="1900" dirty="0"/>
              <a:t>Zelfstandig naamwoord</a:t>
            </a:r>
          </a:p>
          <a:p>
            <a:r>
              <a:rPr lang="nl-NL" sz="1900" dirty="0"/>
              <a:t>Bijvoeglijk naamwoord</a:t>
            </a:r>
          </a:p>
          <a:p>
            <a:r>
              <a:rPr lang="nl-NL" sz="1900" dirty="0"/>
              <a:t>Voegwoord </a:t>
            </a:r>
          </a:p>
          <a:p>
            <a:r>
              <a:rPr lang="nl-NL" sz="1900" dirty="0"/>
              <a:t>Persoonlijk voornaamwoord</a:t>
            </a:r>
          </a:p>
          <a:p>
            <a:r>
              <a:rPr lang="nl-NL" sz="1900" dirty="0"/>
              <a:t>Bezittelijk voornaamwoord</a:t>
            </a:r>
          </a:p>
          <a:p>
            <a:r>
              <a:rPr lang="nl-NL" sz="1900" dirty="0"/>
              <a:t>Betrekkelijk voornaamwoord</a:t>
            </a:r>
          </a:p>
          <a:p>
            <a:r>
              <a:rPr lang="nl-NL" sz="1900" dirty="0"/>
              <a:t>Aanwijzend voornaamwoord</a:t>
            </a:r>
          </a:p>
          <a:p>
            <a:endParaRPr lang="nl-NL" sz="19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8796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+mn-lt"/>
              </a:rPr>
              <a:t>Leestekens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Komma</a:t>
            </a:r>
            <a:r>
              <a:rPr lang="nl-NL" altLang="nl-NL" sz="2000" dirty="0">
                <a:latin typeface="Arial" panose="020B0604020202020204" pitchFamily="34" charset="0"/>
              </a:rPr>
              <a:t>			</a:t>
            </a:r>
            <a:r>
              <a:rPr lang="nl-NL" altLang="nl-NL" sz="2400" b="1" dirty="0">
                <a:latin typeface="Arial" panose="020B0604020202020204" pitchFamily="34" charset="0"/>
              </a:rPr>
              <a:t>,</a:t>
            </a:r>
            <a:endParaRPr lang="nl-NL" altLang="nl-NL" sz="20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Puntkomma</a:t>
            </a:r>
            <a:r>
              <a:rPr lang="nl-NL" altLang="nl-NL" sz="2000" dirty="0">
                <a:latin typeface="Arial" panose="020B0604020202020204" pitchFamily="34" charset="0"/>
              </a:rPr>
              <a:t>			</a:t>
            </a:r>
            <a:r>
              <a:rPr lang="nl-NL" altLang="nl-NL" sz="2400" b="1" dirty="0">
                <a:latin typeface="Arial" panose="020B0604020202020204" pitchFamily="34" charset="0"/>
              </a:rPr>
              <a:t>;</a:t>
            </a:r>
            <a:endParaRPr lang="nl-NL" altLang="nl-NL" sz="20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Punt</a:t>
            </a:r>
            <a:r>
              <a:rPr lang="nl-NL" altLang="nl-NL" sz="2000" dirty="0">
                <a:latin typeface="Arial" panose="020B0604020202020204" pitchFamily="34" charset="0"/>
              </a:rPr>
              <a:t>			</a:t>
            </a:r>
            <a:r>
              <a:rPr lang="nl-NL" altLang="nl-NL" sz="2400" b="1" dirty="0">
                <a:latin typeface="Arial" panose="020B0604020202020204" pitchFamily="34" charset="0"/>
              </a:rPr>
              <a:t>.</a:t>
            </a:r>
            <a:endParaRPr lang="nl-NL" altLang="nl-NL" sz="20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Dubbele punt</a:t>
            </a:r>
            <a:r>
              <a:rPr lang="nl-NL" altLang="nl-NL" sz="2000" dirty="0">
                <a:latin typeface="Arial" panose="020B0604020202020204" pitchFamily="34" charset="0"/>
              </a:rPr>
              <a:t>		</a:t>
            </a:r>
            <a:r>
              <a:rPr lang="nl-NL" altLang="nl-NL" sz="2400" b="1" dirty="0">
                <a:latin typeface="Arial" panose="020B0604020202020204" pitchFamily="34" charset="0"/>
              </a:rPr>
              <a:t>:</a:t>
            </a:r>
            <a:endParaRPr lang="nl-NL" altLang="nl-NL" sz="20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Aanhalingstekens</a:t>
            </a:r>
            <a:r>
              <a:rPr lang="nl-NL" altLang="nl-NL" sz="2000" dirty="0">
                <a:latin typeface="Arial" panose="020B0604020202020204" pitchFamily="34" charset="0"/>
              </a:rPr>
              <a:t>		</a:t>
            </a:r>
            <a:r>
              <a:rPr lang="nl-NL" altLang="nl-NL" sz="2400" b="1" dirty="0">
                <a:latin typeface="Arial" panose="020B0604020202020204" pitchFamily="34" charset="0"/>
              </a:rPr>
              <a:t>“</a:t>
            </a:r>
            <a:r>
              <a:rPr lang="nl-NL" altLang="nl-NL" sz="2000" dirty="0">
                <a:latin typeface="Arial" panose="020B0604020202020204" pitchFamily="34" charset="0"/>
              </a:rPr>
              <a:t>...</a:t>
            </a:r>
            <a:r>
              <a:rPr lang="nl-NL" altLang="nl-NL" sz="2400" b="1" dirty="0">
                <a:latin typeface="Arial" panose="020B0604020202020204" pitchFamily="34" charset="0"/>
              </a:rPr>
              <a:t>”</a:t>
            </a:r>
            <a:r>
              <a:rPr lang="nl-NL" altLang="nl-NL" sz="2000" dirty="0">
                <a:latin typeface="Arial" panose="020B0604020202020204" pitchFamily="34" charset="0"/>
              </a:rPr>
              <a:t> of </a:t>
            </a:r>
            <a:r>
              <a:rPr lang="nl-NL" altLang="nl-NL" sz="2400" b="1" dirty="0">
                <a:latin typeface="Arial" panose="020B0604020202020204" pitchFamily="34" charset="0"/>
              </a:rPr>
              <a:t>‘</a:t>
            </a:r>
            <a:r>
              <a:rPr lang="nl-NL" altLang="nl-NL" sz="2000" dirty="0">
                <a:latin typeface="Arial" panose="020B0604020202020204" pitchFamily="34" charset="0"/>
              </a:rPr>
              <a:t>...</a:t>
            </a:r>
            <a:r>
              <a:rPr lang="nl-NL" altLang="nl-NL" sz="2400" b="1" dirty="0">
                <a:latin typeface="Arial" panose="020B0604020202020204" pitchFamily="34" charset="0"/>
              </a:rPr>
              <a:t>’</a:t>
            </a:r>
            <a:endParaRPr lang="nl-NL" altLang="nl-NL" sz="20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Vraagteken</a:t>
            </a:r>
            <a:r>
              <a:rPr lang="nl-NL" altLang="nl-NL" sz="2000" dirty="0">
                <a:latin typeface="Arial" panose="020B0604020202020204" pitchFamily="34" charset="0"/>
              </a:rPr>
              <a:t>			</a:t>
            </a:r>
            <a:r>
              <a:rPr lang="nl-NL" altLang="nl-NL" sz="2400" b="1" dirty="0">
                <a:latin typeface="Arial" panose="020B0604020202020204" pitchFamily="34" charset="0"/>
              </a:rPr>
              <a:t>?</a:t>
            </a:r>
            <a:endParaRPr lang="nl-NL" altLang="nl-NL" sz="20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Uitroepteken</a:t>
            </a:r>
            <a:r>
              <a:rPr lang="nl-NL" altLang="nl-NL" sz="2000" dirty="0">
                <a:latin typeface="Arial" panose="020B0604020202020204" pitchFamily="34" charset="0"/>
              </a:rPr>
              <a:t>			</a:t>
            </a:r>
            <a:r>
              <a:rPr lang="nl-NL" altLang="nl-NL" sz="2400" b="1" dirty="0">
                <a:latin typeface="Arial" panose="020B0604020202020204" pitchFamily="34" charset="0"/>
              </a:rPr>
              <a:t>!</a:t>
            </a:r>
            <a:endParaRPr lang="nl-NL" altLang="nl-NL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522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Leestekens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altLang="nl-NL" sz="2000" dirty="0"/>
              <a:t>De komma: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als je een natuurlijke pauze hoort;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tussen de delen van een opsomming;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tussen twee persoonsvormen;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voor of na een aangesproken persoon;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na een tussenwerpsel;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voor voegwoorden;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tussen twee bijvoeglijk naamwoorden die gelijkwaardig zijn en van volgorde kunnen veranderen.</a:t>
            </a:r>
          </a:p>
        </p:txBody>
      </p:sp>
    </p:spTree>
    <p:extLst>
      <p:ext uri="{BB962C8B-B14F-4D97-AF65-F5344CB8AC3E}">
        <p14:creationId xmlns:p14="http://schemas.microsoft.com/office/powerpoint/2010/main" val="2900823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Leestekens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altLang="nl-NL" sz="2000" dirty="0"/>
              <a:t>De puntkomma: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als je twijfelt tussen een punt en een komma;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geeft aan dat de mededeling die volgt nauw samenhangt met de voorafgaande zin;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nl-NL" altLang="nl-NL" sz="20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bij opsommingen.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nl-NL" altLang="nl-NL" sz="20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B2077F61-B550-4213-8F31-17E63E234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685931"/>
              </p:ext>
            </p:extLst>
          </p:nvPr>
        </p:nvGraphicFramePr>
        <p:xfrm>
          <a:off x="5982769" y="1365088"/>
          <a:ext cx="3742346" cy="91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97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supporters hoopten op een overwinning; het werd een grote nederlaag.</a:t>
                      </a:r>
                    </a:p>
                  </a:txBody>
                  <a:tcPr marL="91439" marR="91439" marT="45659" marB="45659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3B2AC22B-FE72-4437-996A-9F7AEBB16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471553"/>
              </p:ext>
            </p:extLst>
          </p:nvPr>
        </p:nvGraphicFramePr>
        <p:xfrm>
          <a:off x="3874583" y="3671785"/>
          <a:ext cx="6624637" cy="292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114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</a:t>
                      </a:r>
                      <a:r>
                        <a:rPr lang="nl-NL" sz="1800" b="0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 op vakantie en ik neem mee: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800" b="0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een grote badhanddoek;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schoon ondergoed voor</a:t>
                      </a:r>
                      <a:r>
                        <a:rPr lang="nl-NL" sz="1800" b="0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elke dag;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teenslippers en wandelschoenen;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zonnebrandcrème;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stapels</a:t>
                      </a:r>
                      <a:r>
                        <a:rPr lang="nl-NL" sz="1800" b="0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boeken;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800" b="0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een hippe zonnebril.</a:t>
                      </a:r>
                      <a:endParaRPr lang="nl-NL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88" marB="4568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</a:t>
                      </a:r>
                      <a:r>
                        <a:rPr lang="nl-NL" sz="1800" b="0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hebt tijdens de lunch veel mogelijkheden: witte en bruine broodjes; hartig en zoet beleg; sinaasappelsap, melk en karnemelk; warme dranken als koffie en thee. </a:t>
                      </a:r>
                      <a:endParaRPr lang="nl-NL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88" marB="4568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Graphic 7" descr="Lijnpijl: curve linksom">
            <a:extLst>
              <a:ext uri="{FF2B5EF4-FFF2-40B4-BE49-F238E27FC236}">
                <a16:creationId xmlns:a16="http://schemas.microsoft.com/office/drawing/2014/main" id="{AEDE9FFA-15A9-41F1-BB51-B2F84D591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974987" flipV="1">
            <a:off x="4999746" y="1728958"/>
            <a:ext cx="914400" cy="914400"/>
          </a:xfrm>
          <a:prstGeom prst="rect">
            <a:avLst/>
          </a:prstGeom>
        </p:spPr>
      </p:pic>
      <p:pic>
        <p:nvPicPr>
          <p:cNvPr id="9" name="Graphic 8" descr="Lijnpijl: curve linksom">
            <a:extLst>
              <a:ext uri="{FF2B5EF4-FFF2-40B4-BE49-F238E27FC236}">
                <a16:creationId xmlns:a16="http://schemas.microsoft.com/office/drawing/2014/main" id="{608EE3F1-0528-4A1F-8363-06D937CAD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5092510" flipV="1">
            <a:off x="2838949" y="341934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880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Leestekens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altLang="nl-NL" sz="2000" dirty="0"/>
              <a:t>De punt: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aan het einde van een zin.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nl-NL" altLang="nl-NL" sz="200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1EC6A17E-9D79-4186-967F-73C5E9769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796491"/>
              </p:ext>
            </p:extLst>
          </p:nvPr>
        </p:nvGraphicFramePr>
        <p:xfrm>
          <a:off x="838200" y="3429000"/>
          <a:ext cx="9057830" cy="12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3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Het huis is voorzien van alle comfort.</a:t>
                      </a:r>
                    </a:p>
                  </a:txBody>
                  <a:tcPr marL="91439" marR="91439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Het huis is voorzien van alle comfort: vloerwarming, dubbele beglazing, twee wc's, enz.</a:t>
                      </a:r>
                    </a:p>
                  </a:txBody>
                  <a:tcPr marL="91439" marR="91439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3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 schrijft in haar teksten wel heel erg vaak ‘etc.’.</a:t>
                      </a:r>
                      <a:endParaRPr lang="nl-NL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24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+mn-lt"/>
              </a:rPr>
              <a:t>Leestekens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altLang="nl-NL" sz="2000" dirty="0"/>
              <a:t>De dubbele punt: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aan het begin van een citaat en een opsomming;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voor het aankondigen van een omschrijving, toelichting, verklaring en conclusie.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nl-NL" altLang="nl-NL" sz="20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altLang="nl-NL" sz="2000" dirty="0"/>
              <a:t>Het aanhalingsteken: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aan het begin en het eind van een citaat (dubbele);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een woord dat je wilt benadrukken (enkele);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nl-NL" altLang="nl-NL" sz="2000" dirty="0"/>
              <a:t>een titel van een boek, film etc. (enkele).</a:t>
            </a:r>
          </a:p>
        </p:txBody>
      </p:sp>
    </p:spTree>
    <p:extLst>
      <p:ext uri="{BB962C8B-B14F-4D97-AF65-F5344CB8AC3E}">
        <p14:creationId xmlns:p14="http://schemas.microsoft.com/office/powerpoint/2010/main" val="384231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1376</Words>
  <Application>Microsoft Office PowerPoint</Application>
  <PresentationFormat>Breedbeeld</PresentationFormat>
  <Paragraphs>253</Paragraphs>
  <Slides>31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7" baseType="lpstr">
      <vt:lpstr>Arial</vt:lpstr>
      <vt:lpstr>Franklin Gothic Book</vt:lpstr>
      <vt:lpstr>Franklin Gothic Demi</vt:lpstr>
      <vt:lpstr>Franklin Gothic Medium</vt:lpstr>
      <vt:lpstr>Wingdings</vt:lpstr>
      <vt:lpstr>Office Theme</vt:lpstr>
      <vt:lpstr>Zinsstructuur</vt:lpstr>
      <vt:lpstr>Lesprogramma: </vt:lpstr>
      <vt:lpstr>Feedbackbespreking </vt:lpstr>
      <vt:lpstr>Opzet zinsstructuur, les 5 en 6</vt:lpstr>
      <vt:lpstr>Leestekens</vt:lpstr>
      <vt:lpstr>Leestekens</vt:lpstr>
      <vt:lpstr>Leestekens</vt:lpstr>
      <vt:lpstr>Leestekens</vt:lpstr>
      <vt:lpstr>Leestekens</vt:lpstr>
      <vt:lpstr>Leestekens</vt:lpstr>
      <vt:lpstr>Oefenen: </vt:lpstr>
      <vt:lpstr>Zinsdelen</vt:lpstr>
      <vt:lpstr>Oefenen (klassikaal): </vt:lpstr>
      <vt:lpstr>Vervangingsproef</vt:lpstr>
      <vt:lpstr>Onderwerp</vt:lpstr>
      <vt:lpstr>Werkwoordelijk gezegde</vt:lpstr>
      <vt:lpstr>Werkwoordelijk gezegde</vt:lpstr>
      <vt:lpstr>Werkwoordelijk gezegde</vt:lpstr>
      <vt:lpstr>Werkwoordelijk gezegde</vt:lpstr>
      <vt:lpstr>Lijdend voorwerp</vt:lpstr>
      <vt:lpstr>Meewerkend voorwerp</vt:lpstr>
      <vt:lpstr>Meewerkend voorwerp</vt:lpstr>
      <vt:lpstr>Meewerkend voorwerp</vt:lpstr>
      <vt:lpstr>Oefenen: </vt:lpstr>
      <vt:lpstr>Hoofdzinnen en bijzinnen</vt:lpstr>
      <vt:lpstr>Hoofdzinnen en bijzinnen</vt:lpstr>
      <vt:lpstr>Hoofdzinnen en bijzinnen</vt:lpstr>
      <vt:lpstr>Enkelvoudige en samengestelde zinnen</vt:lpstr>
      <vt:lpstr>Incongruentie</vt:lpstr>
      <vt:lpstr>Oefenen: </vt:lpstr>
      <vt:lpstr>Lesafsluiting 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Ilse Kloet (0925310)</cp:lastModifiedBy>
  <cp:revision>39</cp:revision>
  <dcterms:created xsi:type="dcterms:W3CDTF">2016-01-29T14:04:02Z</dcterms:created>
  <dcterms:modified xsi:type="dcterms:W3CDTF">2019-10-09T14:16:11Z</dcterms:modified>
</cp:coreProperties>
</file>